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notesMasterIdLst>
    <p:notesMasterId r:id="rId15"/>
  </p:notesMasterIdLst>
  <p:sldIdLst>
    <p:sldId id="256" r:id="rId2"/>
    <p:sldId id="269" r:id="rId3"/>
    <p:sldId id="271" r:id="rId4"/>
    <p:sldId id="272" r:id="rId5"/>
    <p:sldId id="265" r:id="rId6"/>
    <p:sldId id="273" r:id="rId7"/>
    <p:sldId id="266" r:id="rId8"/>
    <p:sldId id="288" r:id="rId9"/>
    <p:sldId id="289" r:id="rId10"/>
    <p:sldId id="290" r:id="rId11"/>
    <p:sldId id="291" r:id="rId12"/>
    <p:sldId id="268" r:id="rId13"/>
    <p:sldId id="26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75"/>
    <p:restoredTop sz="71783" autoAdjust="0"/>
  </p:normalViewPr>
  <p:slideViewPr>
    <p:cSldViewPr snapToGrid="0" snapToObjects="1">
      <p:cViewPr varScale="1">
        <p:scale>
          <a:sx n="63" d="100"/>
          <a:sy n="63" d="100"/>
        </p:scale>
        <p:origin x="102" y="47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86" d="100"/>
          <a:sy n="86" d="100"/>
        </p:scale>
        <p:origin x="386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jpg>
</file>

<file path=ppt/media/image4.jpg>
</file>

<file path=ppt/media/image5.png>
</file>

<file path=ppt/media/image6.sv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797521-DD21-6E4D-82AE-D7C86D52EA4E}" type="datetimeFigureOut">
              <a:rPr lang="en-US" smtClean="0"/>
              <a:t>5/8/2022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F99290-504A-D247-A508-B58763EB1C19}" type="slidenum">
              <a:rPr lang="en-US" smtClean="0"/>
              <a:t>‹#›</a:t>
            </a:fld>
            <a:endParaRPr lang="en-US"/>
          </a:p>
        </p:txBody>
      </p:sp>
    </p:spTree>
    <p:extLst>
      <p:ext uri="{BB962C8B-B14F-4D97-AF65-F5344CB8AC3E}">
        <p14:creationId xmlns:p14="http://schemas.microsoft.com/office/powerpoint/2010/main" val="224786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CF99290-504A-D247-A508-B58763EB1C19}" type="slidenum">
              <a:rPr lang="en-US" smtClean="0"/>
              <a:t>1</a:t>
            </a:fld>
            <a:endParaRPr lang="en-US"/>
          </a:p>
        </p:txBody>
      </p:sp>
    </p:spTree>
    <p:extLst>
      <p:ext uri="{BB962C8B-B14F-4D97-AF65-F5344CB8AC3E}">
        <p14:creationId xmlns:p14="http://schemas.microsoft.com/office/powerpoint/2010/main" val="3218529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CF99290-504A-D247-A508-B58763EB1C19}" type="slidenum">
              <a:rPr lang="en-US" smtClean="0"/>
              <a:t>2</a:t>
            </a:fld>
            <a:endParaRPr lang="en-US"/>
          </a:p>
        </p:txBody>
      </p:sp>
    </p:spTree>
    <p:extLst>
      <p:ext uri="{BB962C8B-B14F-4D97-AF65-F5344CB8AC3E}">
        <p14:creationId xmlns:p14="http://schemas.microsoft.com/office/powerpoint/2010/main" val="1632225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5/8/2022</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045413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5/8/2022</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2557526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5/8/2022</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751902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5/8/2022</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9580569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5/8/2022</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144037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5/8/2022</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15867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5/8/2022</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91348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5/8/2022</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7537910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5/8/2022</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4662481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5/8/2022</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12537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5/8/2022</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104372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5/8/2022</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1240938257"/>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7" r:id="rId6"/>
    <p:sldLayoutId id="2147483732" r:id="rId7"/>
    <p:sldLayoutId id="2147483733" r:id="rId8"/>
    <p:sldLayoutId id="2147483734" r:id="rId9"/>
    <p:sldLayoutId id="2147483736" r:id="rId10"/>
    <p:sldLayoutId id="2147483735"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hyperlink" Target="http://tex.stackexchange.com/questions/119277/non-bitmapped-thumb-up-symbol-for-flagging-good-practice-tip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hyperlink" Target="http://tex.stackexchange.com/questions/119277/non-bitmapped-thumb-up-symbol-for-flagging-good-practice-tips"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hyperlink" Target="http://tex.stackexchange.com/questions/119277/non-bitmapped-thumb-up-symbol-for-flagging-good-practice-tip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8000"/>
          </a:schemeClr>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6540F5F-5262-520B-EF12-5D70221BFF5F}"/>
              </a:ext>
            </a:extLst>
          </p:cNvPr>
          <p:cNvPicPr>
            <a:picLocks noChangeAspect="1"/>
          </p:cNvPicPr>
          <p:nvPr/>
        </p:nvPicPr>
        <p:blipFill>
          <a:blip r:embed="rId3"/>
          <a:stretch>
            <a:fillRect/>
          </a:stretch>
        </p:blipFill>
        <p:spPr>
          <a:xfrm>
            <a:off x="0" y="10"/>
            <a:ext cx="12188930" cy="6857990"/>
          </a:xfrm>
          <a:prstGeom prst="rect">
            <a:avLst/>
          </a:prstGeom>
          <a:ln>
            <a:noFill/>
          </a:ln>
          <a:effectLst>
            <a:softEdge rad="12700"/>
          </a:effectLst>
        </p:spPr>
      </p:pic>
      <p:sp useBgFill="1">
        <p:nvSpPr>
          <p:cNvPr id="17" name="Rectangle 16">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B80F8B-DAF6-5045-BEDF-CFDC6EE7ADA4}"/>
              </a:ext>
            </a:extLst>
          </p:cNvPr>
          <p:cNvSpPr>
            <a:spLocks noGrp="1"/>
          </p:cNvSpPr>
          <p:nvPr>
            <p:ph type="ctrTitle"/>
          </p:nvPr>
        </p:nvSpPr>
        <p:spPr>
          <a:xfrm>
            <a:off x="795647" y="1122363"/>
            <a:ext cx="10949049" cy="3063240"/>
          </a:xfrm>
        </p:spPr>
        <p:txBody>
          <a:bodyPr>
            <a:noAutofit/>
          </a:bodyPr>
          <a:lstStyle/>
          <a:p>
            <a:pPr algn="ctr">
              <a:lnSpc>
                <a:spcPct val="90000"/>
              </a:lnSpc>
            </a:pPr>
            <a:r>
              <a:rPr lang="en-IN" sz="5400" dirty="0"/>
              <a:t>Credit Card Fraud Detection, Default Prediction and Approval Prediction Using Stacked Ensemble Technique</a:t>
            </a:r>
            <a:endParaRPr lang="en-US" sz="5400" dirty="0"/>
          </a:p>
        </p:txBody>
      </p:sp>
      <p:sp>
        <p:nvSpPr>
          <p:cNvPr id="3" name="Subtitle 2">
            <a:extLst>
              <a:ext uri="{FF2B5EF4-FFF2-40B4-BE49-F238E27FC236}">
                <a16:creationId xmlns:a16="http://schemas.microsoft.com/office/drawing/2014/main" id="{75298DED-B15C-3843-85A7-0B4A9F10F668}"/>
              </a:ext>
            </a:extLst>
          </p:cNvPr>
          <p:cNvSpPr>
            <a:spLocks noGrp="1"/>
          </p:cNvSpPr>
          <p:nvPr>
            <p:ph type="subTitle" idx="1"/>
          </p:nvPr>
        </p:nvSpPr>
        <p:spPr>
          <a:xfrm>
            <a:off x="1524000" y="5573492"/>
            <a:ext cx="9144000" cy="1284508"/>
          </a:xfrm>
        </p:spPr>
        <p:txBody>
          <a:bodyPr>
            <a:normAutofit/>
          </a:bodyPr>
          <a:lstStyle/>
          <a:p>
            <a:pPr algn="ctr">
              <a:lnSpc>
                <a:spcPct val="100000"/>
              </a:lnSpc>
            </a:pPr>
            <a:r>
              <a:rPr lang="en-US" sz="2500" b="1" dirty="0">
                <a:latin typeface="Bangla MN" pitchFamily="2" charset="0"/>
                <a:cs typeface="Bangla MN" pitchFamily="2" charset="0"/>
              </a:rPr>
              <a:t>Abhinav Thapa – 20259409</a:t>
            </a:r>
          </a:p>
          <a:p>
            <a:pPr algn="ctr">
              <a:lnSpc>
                <a:spcPct val="100000"/>
              </a:lnSpc>
            </a:pPr>
            <a:r>
              <a:rPr lang="en-US" sz="2500" b="1" dirty="0">
                <a:latin typeface="Bangla MN" pitchFamily="2" charset="0"/>
                <a:cs typeface="Bangla MN" pitchFamily="2" charset="0"/>
              </a:rPr>
              <a:t>M.S. in Data Analytics, Group B</a:t>
            </a:r>
          </a:p>
          <a:p>
            <a:pPr algn="ctr">
              <a:lnSpc>
                <a:spcPct val="100000"/>
              </a:lnSpc>
            </a:pPr>
            <a:endParaRPr lang="en-US" sz="2500" b="1" dirty="0"/>
          </a:p>
          <a:p>
            <a:pPr algn="ctr">
              <a:lnSpc>
                <a:spcPct val="100000"/>
              </a:lnSpc>
            </a:pPr>
            <a:endParaRPr lang="en-US" sz="2500" b="1" dirty="0"/>
          </a:p>
        </p:txBody>
      </p:sp>
      <p:sp>
        <p:nvSpPr>
          <p:cNvPr id="19"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909F432-9FB4-2749-A37C-140C5B770685}"/>
              </a:ext>
            </a:extLst>
          </p:cNvPr>
          <p:cNvSpPr/>
          <p:nvPr/>
        </p:nvSpPr>
        <p:spPr>
          <a:xfrm>
            <a:off x="4437964" y="222633"/>
            <a:ext cx="3313022" cy="338554"/>
          </a:xfrm>
          <a:prstGeom prst="rect">
            <a:avLst/>
          </a:prstGeom>
          <a:noFill/>
        </p:spPr>
        <p:txBody>
          <a:bodyPr wrap="none" lIns="91440" tIns="45720" rIns="91440" bIns="45720">
            <a:spAutoFit/>
          </a:bodyPr>
          <a:lstStyle/>
          <a:p>
            <a:pPr algn="ctr">
              <a:lnSpc>
                <a:spcPct val="100000"/>
              </a:lnSpc>
            </a:pPr>
            <a:r>
              <a:rPr lang="en-US" sz="1600" b="1" dirty="0">
                <a:latin typeface="Bangla MN" pitchFamily="2" charset="0"/>
                <a:cs typeface="Bangla MN" pitchFamily="2" charset="0"/>
              </a:rPr>
              <a:t>Data Mining and Machine Learning 1</a:t>
            </a:r>
          </a:p>
        </p:txBody>
      </p:sp>
    </p:spTree>
    <p:extLst>
      <p:ext uri="{BB962C8B-B14F-4D97-AF65-F5344CB8AC3E}">
        <p14:creationId xmlns:p14="http://schemas.microsoft.com/office/powerpoint/2010/main" val="4987463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6"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he Hand"/>
              <a:ea typeface="+mn-ea"/>
              <a:cs typeface="+mn-cs"/>
            </a:endParaRPr>
          </a:p>
        </p:txBody>
      </p:sp>
      <p:sp useBgFill="1">
        <p:nvSpPr>
          <p:cNvPr id="68" name="Rectangle 6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sp>
        <p:nvSpPr>
          <p:cNvPr id="2" name="Title 1">
            <a:extLst>
              <a:ext uri="{FF2B5EF4-FFF2-40B4-BE49-F238E27FC236}">
                <a16:creationId xmlns:a16="http://schemas.microsoft.com/office/drawing/2014/main" id="{C19D271C-B614-8E42-8441-FC4D5C95886D}"/>
              </a:ext>
            </a:extLst>
          </p:cNvPr>
          <p:cNvSpPr>
            <a:spLocks noGrp="1"/>
          </p:cNvSpPr>
          <p:nvPr>
            <p:ph type="title"/>
          </p:nvPr>
        </p:nvSpPr>
        <p:spPr>
          <a:xfrm>
            <a:off x="5297762" y="640080"/>
            <a:ext cx="6251110" cy="3566160"/>
          </a:xfrm>
        </p:spPr>
        <p:txBody>
          <a:bodyPr vert="horz" lIns="91440" tIns="45720" rIns="91440" bIns="45720" rtlCol="0" anchor="b">
            <a:normAutofit/>
          </a:bodyPr>
          <a:lstStyle/>
          <a:p>
            <a:pPr>
              <a:lnSpc>
                <a:spcPct val="90000"/>
              </a:lnSpc>
            </a:pPr>
            <a:r>
              <a:rPr lang="en-US" sz="7200" dirty="0"/>
              <a:t>Code Review: Credit Card Fraud</a:t>
            </a:r>
          </a:p>
        </p:txBody>
      </p:sp>
      <p:sp>
        <p:nvSpPr>
          <p:cNvPr id="70" name="Rectangle 6">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E59E2B"/>
          </a:solidFill>
          <a:ln w="38100" cap="rnd">
            <a:solidFill>
              <a:srgbClr val="E59E2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pic>
        <p:nvPicPr>
          <p:cNvPr id="5" name="Picture 4">
            <a:extLst>
              <a:ext uri="{FF2B5EF4-FFF2-40B4-BE49-F238E27FC236}">
                <a16:creationId xmlns:a16="http://schemas.microsoft.com/office/drawing/2014/main" id="{6D8BA901-E310-211C-9909-69D636CC2BFE}"/>
              </a:ext>
            </a:extLst>
          </p:cNvPr>
          <p:cNvPicPr>
            <a:picLocks noChangeAspect="1"/>
          </p:cNvPicPr>
          <p:nvPr/>
        </p:nvPicPr>
        <p:blipFill rotWithShape="1">
          <a:blip r:embed="rId2"/>
          <a:srcRect l="23220" r="26904"/>
          <a:stretch/>
        </p:blipFill>
        <p:spPr>
          <a:xfrm>
            <a:off x="0" y="0"/>
            <a:ext cx="4243589" cy="6858000"/>
          </a:xfrm>
          <a:prstGeom prst="rect">
            <a:avLst/>
          </a:prstGeom>
          <a:effectLst>
            <a:glow>
              <a:schemeClr val="accent1">
                <a:alpha val="40000"/>
              </a:schemeClr>
            </a:glow>
            <a:softEdge rad="25400"/>
          </a:effectLst>
        </p:spPr>
      </p:pic>
    </p:spTree>
    <p:extLst>
      <p:ext uri="{BB962C8B-B14F-4D97-AF65-F5344CB8AC3E}">
        <p14:creationId xmlns:p14="http://schemas.microsoft.com/office/powerpoint/2010/main" val="341421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1"/>
          </a:solidFill>
          <a:ln w="819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he Hand"/>
              <a:ea typeface="+mn-ea"/>
              <a:cs typeface="+mn-cs"/>
            </a:endParaRPr>
          </a:p>
        </p:txBody>
      </p:sp>
      <p:sp>
        <p:nvSpPr>
          <p:cNvPr id="2" name="Title 1">
            <a:extLst>
              <a:ext uri="{FF2B5EF4-FFF2-40B4-BE49-F238E27FC236}">
                <a16:creationId xmlns:a16="http://schemas.microsoft.com/office/drawing/2014/main" id="{C7CCC465-140F-B442-A195-EC057B84C1CB}"/>
              </a:ext>
            </a:extLst>
          </p:cNvPr>
          <p:cNvSpPr>
            <a:spLocks noGrp="1"/>
          </p:cNvSpPr>
          <p:nvPr>
            <p:ph type="title"/>
          </p:nvPr>
        </p:nvSpPr>
        <p:spPr>
          <a:xfrm>
            <a:off x="838200" y="401221"/>
            <a:ext cx="10515600" cy="1348065"/>
          </a:xfrm>
        </p:spPr>
        <p:txBody>
          <a:bodyPr>
            <a:noAutofit/>
          </a:bodyPr>
          <a:lstStyle/>
          <a:p>
            <a:r>
              <a:rPr lang="en-US" dirty="0">
                <a:solidFill>
                  <a:schemeClr val="bg1"/>
                </a:solidFill>
              </a:rPr>
              <a:t>Results: Credit Fraud Detection</a:t>
            </a:r>
          </a:p>
        </p:txBody>
      </p:sp>
      <p:pic>
        <p:nvPicPr>
          <p:cNvPr id="7" name="Content Placeholder 6">
            <a:extLst>
              <a:ext uri="{FF2B5EF4-FFF2-40B4-BE49-F238E27FC236}">
                <a16:creationId xmlns:a16="http://schemas.microsoft.com/office/drawing/2014/main" id="{8444AC23-1D3E-AE97-C4B4-F17EE1603EC2}"/>
              </a:ext>
            </a:extLst>
          </p:cNvPr>
          <p:cNvPicPr>
            <a:picLocks noGrp="1" noChangeAspect="1"/>
          </p:cNvPicPr>
          <p:nvPr>
            <p:ph idx="1"/>
          </p:nvPr>
        </p:nvPicPr>
        <p:blipFill>
          <a:blip r:embed="rId2"/>
          <a:stretch>
            <a:fillRect/>
          </a:stretch>
        </p:blipFill>
        <p:spPr>
          <a:xfrm>
            <a:off x="3785991" y="1749286"/>
            <a:ext cx="4616969" cy="5098870"/>
          </a:xfrm>
        </p:spPr>
      </p:pic>
      <p:cxnSp>
        <p:nvCxnSpPr>
          <p:cNvPr id="6" name="Straight Arrow Connector 5">
            <a:extLst>
              <a:ext uri="{FF2B5EF4-FFF2-40B4-BE49-F238E27FC236}">
                <a16:creationId xmlns:a16="http://schemas.microsoft.com/office/drawing/2014/main" id="{497FCE5C-B876-61C0-7B85-4948503BE2F6}"/>
              </a:ext>
            </a:extLst>
          </p:cNvPr>
          <p:cNvCxnSpPr/>
          <p:nvPr/>
        </p:nvCxnSpPr>
        <p:spPr>
          <a:xfrm flipV="1">
            <a:off x="2420112" y="4831080"/>
            <a:ext cx="1192421" cy="6553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83AD38D5-61D3-5B45-B7BA-C6E3BAD6DE0B}"/>
              </a:ext>
            </a:extLst>
          </p:cNvPr>
          <p:cNvCxnSpPr>
            <a:cxnSpLocks/>
            <a:endCxn id="12" idx="1"/>
          </p:cNvCxnSpPr>
          <p:nvPr/>
        </p:nvCxnSpPr>
        <p:spPr>
          <a:xfrm>
            <a:off x="2420112" y="5486400"/>
            <a:ext cx="1192421" cy="9937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8C7A5277-3776-1A70-8B93-BD49B8F493DD}"/>
              </a:ext>
            </a:extLst>
          </p:cNvPr>
          <p:cNvSpPr/>
          <p:nvPr/>
        </p:nvSpPr>
        <p:spPr>
          <a:xfrm>
            <a:off x="3612533" y="4724400"/>
            <a:ext cx="5241907" cy="407712"/>
          </a:xfrm>
          <a:prstGeom prst="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2" name="Rectangle 11">
            <a:extLst>
              <a:ext uri="{FF2B5EF4-FFF2-40B4-BE49-F238E27FC236}">
                <a16:creationId xmlns:a16="http://schemas.microsoft.com/office/drawing/2014/main" id="{24F1BDE4-D6ED-8440-6D2A-D961FB8D00E9}"/>
              </a:ext>
            </a:extLst>
          </p:cNvPr>
          <p:cNvSpPr/>
          <p:nvPr/>
        </p:nvSpPr>
        <p:spPr>
          <a:xfrm>
            <a:off x="3612533" y="6358257"/>
            <a:ext cx="5241907" cy="243840"/>
          </a:xfrm>
          <a:prstGeom prst="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13" name="Picture 12">
            <a:extLst>
              <a:ext uri="{FF2B5EF4-FFF2-40B4-BE49-F238E27FC236}">
                <a16:creationId xmlns:a16="http://schemas.microsoft.com/office/drawing/2014/main" id="{9C3CB6C8-B190-94BD-A480-BF4A30D58646}"/>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385388" y="4932849"/>
            <a:ext cx="883920" cy="883920"/>
          </a:xfrm>
          <a:prstGeom prst="rect">
            <a:avLst/>
          </a:prstGeom>
        </p:spPr>
      </p:pic>
    </p:spTree>
    <p:extLst>
      <p:ext uri="{BB962C8B-B14F-4D97-AF65-F5344CB8AC3E}">
        <p14:creationId xmlns:p14="http://schemas.microsoft.com/office/powerpoint/2010/main" val="2782930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1"/>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C19D271C-B614-8E42-8441-FC4D5C95886D}"/>
              </a:ext>
            </a:extLst>
          </p:cNvPr>
          <p:cNvSpPr>
            <a:spLocks noGrp="1"/>
          </p:cNvSpPr>
          <p:nvPr>
            <p:ph type="title"/>
          </p:nvPr>
        </p:nvSpPr>
        <p:spPr>
          <a:xfrm>
            <a:off x="838200" y="401221"/>
            <a:ext cx="10515600" cy="1348065"/>
          </a:xfrm>
        </p:spPr>
        <p:txBody>
          <a:bodyPr>
            <a:normAutofit/>
          </a:bodyPr>
          <a:lstStyle/>
          <a:p>
            <a:r>
              <a:rPr lang="en-US" sz="6800" dirty="0">
                <a:solidFill>
                  <a:schemeClr val="bg1"/>
                </a:solidFill>
              </a:rPr>
              <a:t>Conclusion</a:t>
            </a:r>
          </a:p>
        </p:txBody>
      </p:sp>
      <p:sp>
        <p:nvSpPr>
          <p:cNvPr id="3" name="Content Placeholder 2">
            <a:extLst>
              <a:ext uri="{FF2B5EF4-FFF2-40B4-BE49-F238E27FC236}">
                <a16:creationId xmlns:a16="http://schemas.microsoft.com/office/drawing/2014/main" id="{C482E94A-567F-E141-8F35-05DF5F01A78F}"/>
              </a:ext>
            </a:extLst>
          </p:cNvPr>
          <p:cNvSpPr>
            <a:spLocks noGrp="1"/>
          </p:cNvSpPr>
          <p:nvPr>
            <p:ph idx="1"/>
          </p:nvPr>
        </p:nvSpPr>
        <p:spPr>
          <a:xfrm>
            <a:off x="838200" y="2748635"/>
            <a:ext cx="10515600" cy="3590174"/>
          </a:xfrm>
        </p:spPr>
        <p:txBody>
          <a:bodyPr>
            <a:noAutofit/>
          </a:bodyPr>
          <a:lstStyle/>
          <a:p>
            <a:pPr marL="0" indent="0">
              <a:buNone/>
            </a:pPr>
            <a:r>
              <a:rPr lang="en-US" sz="1800" dirty="0">
                <a:latin typeface="Bangla MN" pitchFamily="2" charset="0"/>
                <a:cs typeface="Bangla MN" pitchFamily="2" charset="0"/>
              </a:rPr>
              <a:t>To conclude this project, we identified and carried out a series of analyses on a collection of datasets using Python and evaluated the Stacked Ensemble Learning Models. </a:t>
            </a:r>
          </a:p>
          <a:p>
            <a:pPr marL="0" indent="0">
              <a:buNone/>
            </a:pPr>
            <a:r>
              <a:rPr lang="en-US" sz="1800" dirty="0">
                <a:latin typeface="Bangla MN" pitchFamily="2" charset="0"/>
                <a:cs typeface="Bangla MN" pitchFamily="2" charset="0"/>
              </a:rPr>
              <a:t>Stacked Ensemble Learning is the right approach when the necessity for peak performance is essential no matter the complexity and computational effort, however, such algorithms are highly dependent upon dataset size and complexity. While increasing complexity can improve performance, it is not certain with SVC and KNN algorithms that use spatial metrics for prediction. We also observed that SVC and KNN are not preferably suitable for large datasets and complex ensemble techniques as they become very computationally expensive for each increased quantity of base learner.</a:t>
            </a:r>
          </a:p>
          <a:p>
            <a:pPr marL="0" indent="0">
              <a:buNone/>
            </a:pPr>
            <a:r>
              <a:rPr lang="en-US" sz="1800" b="0" i="0" u="none" strike="noStrike" baseline="0" dirty="0">
                <a:solidFill>
                  <a:srgbClr val="000000"/>
                </a:solidFill>
                <a:latin typeface="Times New Roman" panose="02020603050405020304" pitchFamily="18" charset="0"/>
              </a:rPr>
              <a:t>Our in-depth analysis, only halted by computational capacity, completed the research with the inference that Stacked Ensemble Techniques can improve the accuracy of the models compared to other techniques, however, careful evaluation and model selection will help in reducing complexity and, increasing speed and feasibility. </a:t>
            </a:r>
            <a:endParaRPr lang="en-US" sz="1800" dirty="0">
              <a:latin typeface="Bangla MN" pitchFamily="2" charset="0"/>
              <a:cs typeface="Bangla MN" pitchFamily="2" charset="0"/>
            </a:endParaRPr>
          </a:p>
        </p:txBody>
      </p:sp>
    </p:spTree>
    <p:extLst>
      <p:ext uri="{BB962C8B-B14F-4D97-AF65-F5344CB8AC3E}">
        <p14:creationId xmlns:p14="http://schemas.microsoft.com/office/powerpoint/2010/main" val="41523048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33" name="Rectangle 32">
            <a:extLst>
              <a:ext uri="{FF2B5EF4-FFF2-40B4-BE49-F238E27FC236}">
                <a16:creationId xmlns:a16="http://schemas.microsoft.com/office/drawing/2014/main" id="{B06D62A2-ECA3-4A1D-B1BB-F2659EAF0E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Text&#10;&#10;Description automatically generated with medium confidence">
            <a:extLst>
              <a:ext uri="{FF2B5EF4-FFF2-40B4-BE49-F238E27FC236}">
                <a16:creationId xmlns:a16="http://schemas.microsoft.com/office/drawing/2014/main" id="{F16693D2-38CA-1449-A7DB-958CBE677A93}"/>
              </a:ext>
            </a:extLst>
          </p:cNvPr>
          <p:cNvPicPr>
            <a:picLocks noGrp="1" noChangeAspect="1"/>
          </p:cNvPicPr>
          <p:nvPr>
            <p:ph idx="1"/>
          </p:nvPr>
        </p:nvPicPr>
        <p:blipFill rotWithShape="1">
          <a:blip r:embed="rId2"/>
          <a:srcRect l="6476" r="13110" b="1"/>
          <a:stretch/>
        </p:blipFill>
        <p:spPr>
          <a:xfrm>
            <a:off x="2402130" y="1476756"/>
            <a:ext cx="7387740" cy="3904488"/>
          </a:xfrm>
          <a:prstGeom prst="rect">
            <a:avLst/>
          </a:prstGeom>
        </p:spPr>
      </p:pic>
    </p:spTree>
    <p:extLst>
      <p:ext uri="{BB962C8B-B14F-4D97-AF65-F5344CB8AC3E}">
        <p14:creationId xmlns:p14="http://schemas.microsoft.com/office/powerpoint/2010/main" val="20938532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9F60F8-14A7-E341-AB6F-BF17137874BA}"/>
              </a:ext>
            </a:extLst>
          </p:cNvPr>
          <p:cNvSpPr>
            <a:spLocks noGrp="1"/>
          </p:cNvSpPr>
          <p:nvPr>
            <p:ph type="title"/>
          </p:nvPr>
        </p:nvSpPr>
        <p:spPr>
          <a:xfrm>
            <a:off x="5297762" y="329184"/>
            <a:ext cx="6251110" cy="1783080"/>
          </a:xfrm>
        </p:spPr>
        <p:txBody>
          <a:bodyPr anchor="b">
            <a:normAutofit/>
          </a:bodyPr>
          <a:lstStyle/>
          <a:p>
            <a:r>
              <a:rPr lang="en-US" sz="7200" dirty="0"/>
              <a:t>Introduction</a:t>
            </a:r>
          </a:p>
        </p:txBody>
      </p:sp>
      <p:sp>
        <p:nvSpPr>
          <p:cNvPr id="2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BA6FA5"/>
          </a:solidFill>
          <a:ln w="38100" cap="rnd">
            <a:solidFill>
              <a:srgbClr val="BA6FA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13">
            <a:extLst>
              <a:ext uri="{FF2B5EF4-FFF2-40B4-BE49-F238E27FC236}">
                <a16:creationId xmlns:a16="http://schemas.microsoft.com/office/drawing/2014/main" id="{DB8B76E6-7611-E401-7A50-264D9B66DFF6}"/>
              </a:ext>
            </a:extLst>
          </p:cNvPr>
          <p:cNvSpPr>
            <a:spLocks noGrp="1"/>
          </p:cNvSpPr>
          <p:nvPr>
            <p:ph idx="1"/>
          </p:nvPr>
        </p:nvSpPr>
        <p:spPr>
          <a:xfrm>
            <a:off x="5297762" y="2706624"/>
            <a:ext cx="6251110" cy="3483864"/>
          </a:xfrm>
        </p:spPr>
        <p:txBody>
          <a:bodyPr>
            <a:normAutofit/>
          </a:bodyPr>
          <a:lstStyle/>
          <a:p>
            <a:r>
              <a:rPr lang="en-US" sz="2000" dirty="0">
                <a:latin typeface="Bangla MN" pitchFamily="2" charset="0"/>
                <a:cs typeface="Bangla MN" pitchFamily="2" charset="0"/>
              </a:rPr>
              <a:t>Credit card usage is susceptible to frauds, defaults and misuse.</a:t>
            </a:r>
          </a:p>
          <a:p>
            <a:r>
              <a:rPr lang="en-US" sz="2000" dirty="0">
                <a:latin typeface="Bangla MN" pitchFamily="2" charset="0"/>
                <a:cs typeface="Bangla MN" pitchFamily="2" charset="0"/>
              </a:rPr>
              <a:t>Advanced ML  technologies employed for </a:t>
            </a:r>
          </a:p>
          <a:p>
            <a:pPr lvl="1"/>
            <a:r>
              <a:rPr lang="en-US" sz="1600" dirty="0">
                <a:latin typeface="Bangla MN" pitchFamily="2" charset="0"/>
                <a:cs typeface="Bangla MN" pitchFamily="2" charset="0"/>
              </a:rPr>
              <a:t>Approval of Credit Card applications</a:t>
            </a:r>
          </a:p>
          <a:p>
            <a:pPr lvl="1"/>
            <a:r>
              <a:rPr lang="en-US" sz="1600" dirty="0">
                <a:latin typeface="Bangla MN" pitchFamily="2" charset="0"/>
                <a:cs typeface="Bangla MN" pitchFamily="2" charset="0"/>
              </a:rPr>
              <a:t>Predicting Defaulting Clients</a:t>
            </a:r>
          </a:p>
          <a:p>
            <a:pPr lvl="1"/>
            <a:r>
              <a:rPr lang="en-US" sz="1600" dirty="0">
                <a:latin typeface="Bangla MN" pitchFamily="2" charset="0"/>
                <a:cs typeface="Bangla MN" pitchFamily="2" charset="0"/>
              </a:rPr>
              <a:t>Detecting Fraudulent transactions from the regular.</a:t>
            </a:r>
            <a:endParaRPr lang="en-US" sz="2000" dirty="0">
              <a:latin typeface="Bangla MN" pitchFamily="2" charset="0"/>
              <a:cs typeface="Bangla MN" pitchFamily="2" charset="0"/>
            </a:endParaRPr>
          </a:p>
          <a:p>
            <a:r>
              <a:rPr lang="en-US" sz="2000" dirty="0">
                <a:latin typeface="Bangla MN" pitchFamily="2" charset="0"/>
                <a:cs typeface="Bangla MN" pitchFamily="2" charset="0"/>
              </a:rPr>
              <a:t>Stacked Ensemble Learning Technique utilizes multiple base-learners for classification and 1 meta-learner for selecting best model out of base-learners.</a:t>
            </a:r>
          </a:p>
        </p:txBody>
      </p:sp>
      <p:pic>
        <p:nvPicPr>
          <p:cNvPr id="4" name="Picture 3">
            <a:extLst>
              <a:ext uri="{FF2B5EF4-FFF2-40B4-BE49-F238E27FC236}">
                <a16:creationId xmlns:a16="http://schemas.microsoft.com/office/drawing/2014/main" id="{D67CCA1A-ADFF-D2DB-7CD8-0AF8ACA460F8}"/>
              </a:ext>
            </a:extLst>
          </p:cNvPr>
          <p:cNvPicPr>
            <a:picLocks noChangeAspect="1"/>
          </p:cNvPicPr>
          <p:nvPr/>
        </p:nvPicPr>
        <p:blipFill>
          <a:blip r:embed="rId3">
            <a:extLst>
              <a:ext uri="{BEBA8EAE-BF5A-486C-A8C5-ECC9F3942E4B}">
                <a14:imgProps xmlns:a14="http://schemas.microsoft.com/office/drawing/2010/main">
                  <a14:imgLayer r:embed="rId4">
                    <a14:imgEffect>
                      <a14:artisticGlowEdges trans="23000" smoothness="4"/>
                    </a14:imgEffect>
                  </a14:imgLayer>
                </a14:imgProps>
              </a:ext>
            </a:extLst>
          </a:blip>
          <a:stretch>
            <a:fillRect/>
          </a:stretch>
        </p:blipFill>
        <p:spPr>
          <a:xfrm>
            <a:off x="0" y="0"/>
            <a:ext cx="4441371" cy="6858000"/>
          </a:xfrm>
          <a:prstGeom prst="rect">
            <a:avLst/>
          </a:prstGeom>
          <a:effectLst>
            <a:glow>
              <a:schemeClr val="accent1">
                <a:alpha val="40000"/>
              </a:schemeClr>
            </a:glow>
            <a:softEdge rad="25400"/>
          </a:effectLst>
        </p:spPr>
      </p:pic>
    </p:spTree>
    <p:extLst>
      <p:ext uri="{BB962C8B-B14F-4D97-AF65-F5344CB8AC3E}">
        <p14:creationId xmlns:p14="http://schemas.microsoft.com/office/powerpoint/2010/main" val="3728204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9F60F8-14A7-E341-AB6F-BF17137874BA}"/>
              </a:ext>
            </a:extLst>
          </p:cNvPr>
          <p:cNvSpPr>
            <a:spLocks noGrp="1"/>
          </p:cNvSpPr>
          <p:nvPr>
            <p:ph type="title"/>
          </p:nvPr>
        </p:nvSpPr>
        <p:spPr>
          <a:xfrm>
            <a:off x="5297762" y="329184"/>
            <a:ext cx="6251110" cy="1783080"/>
          </a:xfrm>
        </p:spPr>
        <p:txBody>
          <a:bodyPr anchor="b">
            <a:noAutofit/>
          </a:bodyPr>
          <a:lstStyle/>
          <a:p>
            <a:r>
              <a:rPr lang="en-US" sz="5400" dirty="0"/>
              <a:t>Research Question</a:t>
            </a:r>
          </a:p>
        </p:txBody>
      </p:sp>
      <p:sp>
        <p:nvSpPr>
          <p:cNvPr id="2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BA6FA5"/>
          </a:solidFill>
          <a:ln w="38100" cap="rnd">
            <a:solidFill>
              <a:srgbClr val="BA6FA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13">
            <a:extLst>
              <a:ext uri="{FF2B5EF4-FFF2-40B4-BE49-F238E27FC236}">
                <a16:creationId xmlns:a16="http://schemas.microsoft.com/office/drawing/2014/main" id="{DB8B76E6-7611-E401-7A50-264D9B66DFF6}"/>
              </a:ext>
            </a:extLst>
          </p:cNvPr>
          <p:cNvSpPr>
            <a:spLocks noGrp="1"/>
          </p:cNvSpPr>
          <p:nvPr>
            <p:ph idx="1"/>
          </p:nvPr>
        </p:nvSpPr>
        <p:spPr>
          <a:xfrm>
            <a:off x="5297762" y="2706624"/>
            <a:ext cx="6251110" cy="3483864"/>
          </a:xfrm>
        </p:spPr>
        <p:txBody>
          <a:bodyPr>
            <a:normAutofit/>
          </a:bodyPr>
          <a:lstStyle/>
          <a:p>
            <a:pPr marL="0" indent="0" algn="just">
              <a:buNone/>
            </a:pPr>
            <a:r>
              <a:rPr lang="en-US" sz="2000" dirty="0">
                <a:latin typeface="Bangla MN" pitchFamily="2" charset="0"/>
                <a:cs typeface="Bangla MN" pitchFamily="2" charset="0"/>
              </a:rPr>
              <a:t>As a part of this project, the objective is to determine whether the accuracy of credit card approval prediction, credit default prediction and fraud detection be improved using Stacking of supervised machine learning models, compare Stacked models and find the best performing model among them.</a:t>
            </a:r>
          </a:p>
        </p:txBody>
      </p:sp>
      <p:pic>
        <p:nvPicPr>
          <p:cNvPr id="4" name="Picture 3">
            <a:extLst>
              <a:ext uri="{FF2B5EF4-FFF2-40B4-BE49-F238E27FC236}">
                <a16:creationId xmlns:a16="http://schemas.microsoft.com/office/drawing/2014/main" id="{0C603EEF-1102-4019-E9BF-01A0ED50691C}"/>
              </a:ext>
            </a:extLst>
          </p:cNvPr>
          <p:cNvPicPr>
            <a:picLocks noChangeAspect="1"/>
          </p:cNvPicPr>
          <p:nvPr/>
        </p:nvPicPr>
        <p:blipFill rotWithShape="1">
          <a:blip r:embed="rId2"/>
          <a:srcRect l="22248" t="4800" r="33250"/>
          <a:stretch/>
        </p:blipFill>
        <p:spPr>
          <a:xfrm>
            <a:off x="0" y="0"/>
            <a:ext cx="4457551" cy="6858000"/>
          </a:xfrm>
          <a:prstGeom prst="rect">
            <a:avLst/>
          </a:prstGeom>
          <a:effectLst>
            <a:glow>
              <a:schemeClr val="accent1">
                <a:alpha val="40000"/>
              </a:schemeClr>
            </a:glow>
            <a:softEdge rad="25400"/>
          </a:effectLst>
        </p:spPr>
      </p:pic>
    </p:spTree>
    <p:extLst>
      <p:ext uri="{BB962C8B-B14F-4D97-AF65-F5344CB8AC3E}">
        <p14:creationId xmlns:p14="http://schemas.microsoft.com/office/powerpoint/2010/main" val="32857466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9F60F8-14A7-E341-AB6F-BF17137874BA}"/>
              </a:ext>
            </a:extLst>
          </p:cNvPr>
          <p:cNvSpPr>
            <a:spLocks noGrp="1"/>
          </p:cNvSpPr>
          <p:nvPr>
            <p:ph type="title"/>
          </p:nvPr>
        </p:nvSpPr>
        <p:spPr>
          <a:xfrm>
            <a:off x="5297762" y="329184"/>
            <a:ext cx="6251110" cy="1783080"/>
          </a:xfrm>
        </p:spPr>
        <p:txBody>
          <a:bodyPr anchor="b">
            <a:noAutofit/>
          </a:bodyPr>
          <a:lstStyle/>
          <a:p>
            <a:r>
              <a:rPr lang="en-US" sz="5400" dirty="0"/>
              <a:t>Datasets</a:t>
            </a:r>
          </a:p>
        </p:txBody>
      </p:sp>
      <p:sp>
        <p:nvSpPr>
          <p:cNvPr id="22"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BA6FA5"/>
          </a:solidFill>
          <a:ln w="38100" cap="rnd">
            <a:solidFill>
              <a:srgbClr val="BA6FA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ntent Placeholder 13">
            <a:extLst>
              <a:ext uri="{FF2B5EF4-FFF2-40B4-BE49-F238E27FC236}">
                <a16:creationId xmlns:a16="http://schemas.microsoft.com/office/drawing/2014/main" id="{DB8B76E6-7611-E401-7A50-264D9B66DFF6}"/>
              </a:ext>
            </a:extLst>
          </p:cNvPr>
          <p:cNvSpPr>
            <a:spLocks noGrp="1"/>
          </p:cNvSpPr>
          <p:nvPr>
            <p:ph idx="1"/>
          </p:nvPr>
        </p:nvSpPr>
        <p:spPr>
          <a:xfrm>
            <a:off x="5297762" y="2706624"/>
            <a:ext cx="6251110" cy="3483864"/>
          </a:xfrm>
        </p:spPr>
        <p:txBody>
          <a:bodyPr>
            <a:normAutofit/>
          </a:bodyPr>
          <a:lstStyle/>
          <a:p>
            <a:r>
              <a:rPr lang="en-US" sz="1800" dirty="0">
                <a:latin typeface="Bangla MN" pitchFamily="2" charset="0"/>
                <a:cs typeface="Bangla MN" pitchFamily="2" charset="0"/>
              </a:rPr>
              <a:t>Credit Card Approval Prediction Dataset</a:t>
            </a:r>
          </a:p>
          <a:p>
            <a:r>
              <a:rPr lang="en-US" sz="1800" dirty="0">
                <a:latin typeface="Bangla MN" pitchFamily="2" charset="0"/>
                <a:cs typeface="Bangla MN" pitchFamily="2" charset="0"/>
              </a:rPr>
              <a:t>Credit Default Prediction Dataset</a:t>
            </a:r>
          </a:p>
          <a:p>
            <a:r>
              <a:rPr lang="en-US" sz="1800" dirty="0">
                <a:latin typeface="Bangla MN" pitchFamily="2" charset="0"/>
                <a:cs typeface="Bangla MN" pitchFamily="2" charset="0"/>
              </a:rPr>
              <a:t>Credit Card Fraud Detection Data</a:t>
            </a:r>
            <a:endParaRPr lang="en-IN" sz="1800" dirty="0">
              <a:latin typeface="Bangla MN" pitchFamily="2" charset="0"/>
              <a:cs typeface="Bangla MN" pitchFamily="2" charset="0"/>
            </a:endParaRPr>
          </a:p>
        </p:txBody>
      </p:sp>
      <p:pic>
        <p:nvPicPr>
          <p:cNvPr id="4" name="Picture 3">
            <a:extLst>
              <a:ext uri="{FF2B5EF4-FFF2-40B4-BE49-F238E27FC236}">
                <a16:creationId xmlns:a16="http://schemas.microsoft.com/office/drawing/2014/main" id="{D9EC6A43-9E0B-F0C5-7B99-320721754DDF}"/>
              </a:ext>
            </a:extLst>
          </p:cNvPr>
          <p:cNvPicPr>
            <a:picLocks noChangeAspect="1"/>
          </p:cNvPicPr>
          <p:nvPr/>
        </p:nvPicPr>
        <p:blipFill>
          <a:blip r:embed="rId2"/>
          <a:stretch>
            <a:fillRect/>
          </a:stretch>
        </p:blipFill>
        <p:spPr>
          <a:xfrm>
            <a:off x="4456" y="0"/>
            <a:ext cx="4460666" cy="6858000"/>
          </a:xfrm>
          <a:prstGeom prst="rect">
            <a:avLst/>
          </a:prstGeom>
          <a:effectLst>
            <a:glow>
              <a:schemeClr val="accent1">
                <a:alpha val="40000"/>
              </a:schemeClr>
            </a:glow>
            <a:softEdge rad="25400"/>
          </a:effectLst>
        </p:spPr>
      </p:pic>
    </p:spTree>
    <p:extLst>
      <p:ext uri="{BB962C8B-B14F-4D97-AF65-F5344CB8AC3E}">
        <p14:creationId xmlns:p14="http://schemas.microsoft.com/office/powerpoint/2010/main" val="1266415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1"/>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DA01D0AF-74A1-1943-9E0F-264AD5D4AE49}"/>
              </a:ext>
            </a:extLst>
          </p:cNvPr>
          <p:cNvSpPr>
            <a:spLocks noGrp="1"/>
          </p:cNvSpPr>
          <p:nvPr>
            <p:ph type="title"/>
          </p:nvPr>
        </p:nvSpPr>
        <p:spPr>
          <a:xfrm>
            <a:off x="838200" y="401221"/>
            <a:ext cx="10515600" cy="1348065"/>
          </a:xfrm>
        </p:spPr>
        <p:txBody>
          <a:bodyPr>
            <a:normAutofit/>
          </a:bodyPr>
          <a:lstStyle/>
          <a:p>
            <a:r>
              <a:rPr lang="en-US" sz="6800">
                <a:solidFill>
                  <a:schemeClr val="bg1"/>
                </a:solidFill>
              </a:rPr>
              <a:t>Methodology</a:t>
            </a:r>
          </a:p>
        </p:txBody>
      </p:sp>
      <p:sp>
        <p:nvSpPr>
          <p:cNvPr id="29" name="AutoShape 4" descr="Python Vector Logo - Download Free SVG Icon | Worldvectorlogo">
            <a:extLst>
              <a:ext uri="{FF2B5EF4-FFF2-40B4-BE49-F238E27FC236}">
                <a16:creationId xmlns:a16="http://schemas.microsoft.com/office/drawing/2014/main" id="{877E4CB1-58C6-884B-A767-EA01BC4F278B}"/>
              </a:ext>
            </a:extLst>
          </p:cNvPr>
          <p:cNvSpPr>
            <a:spLocks noChangeAspect="1" noChangeArrowheads="1"/>
          </p:cNvSpPr>
          <p:nvPr/>
        </p:nvSpPr>
        <p:spPr bwMode="auto">
          <a:xfrm>
            <a:off x="5943600" y="3276600"/>
            <a:ext cx="2434856" cy="2434856"/>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0" name="Graphic 59">
            <a:extLst>
              <a:ext uri="{FF2B5EF4-FFF2-40B4-BE49-F238E27FC236}">
                <a16:creationId xmlns:a16="http://schemas.microsoft.com/office/drawing/2014/main" id="{7BDE7380-D42C-574A-9288-79162ADB106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0420223" y="5849631"/>
            <a:ext cx="915225" cy="911319"/>
          </a:xfrm>
          <a:prstGeom prst="rect">
            <a:avLst/>
          </a:prstGeom>
        </p:spPr>
      </p:pic>
      <p:pic>
        <p:nvPicPr>
          <p:cNvPr id="14" name="Picture 13" descr="A picture containing indoor&#10;&#10;Description automatically generated">
            <a:extLst>
              <a:ext uri="{FF2B5EF4-FFF2-40B4-BE49-F238E27FC236}">
                <a16:creationId xmlns:a16="http://schemas.microsoft.com/office/drawing/2014/main" id="{64C94952-98C2-F35B-A231-453B9495FDA6}"/>
              </a:ext>
            </a:extLst>
          </p:cNvPr>
          <p:cNvPicPr>
            <a:picLocks noChangeAspect="1"/>
          </p:cNvPicPr>
          <p:nvPr/>
        </p:nvPicPr>
        <p:blipFill>
          <a:blip r:embed="rId4"/>
          <a:stretch>
            <a:fillRect/>
          </a:stretch>
        </p:blipFill>
        <p:spPr>
          <a:xfrm>
            <a:off x="9900205" y="1966530"/>
            <a:ext cx="1955262" cy="1564209"/>
          </a:xfrm>
          <a:prstGeom prst="rect">
            <a:avLst/>
          </a:prstGeom>
        </p:spPr>
      </p:pic>
      <p:pic>
        <p:nvPicPr>
          <p:cNvPr id="6" name="Picture 5">
            <a:extLst>
              <a:ext uri="{FF2B5EF4-FFF2-40B4-BE49-F238E27FC236}">
                <a16:creationId xmlns:a16="http://schemas.microsoft.com/office/drawing/2014/main" id="{F93216A9-3ECE-B338-EFD4-C4FB03D9F8FB}"/>
              </a:ext>
            </a:extLst>
          </p:cNvPr>
          <p:cNvPicPr>
            <a:picLocks noChangeAspect="1"/>
          </p:cNvPicPr>
          <p:nvPr/>
        </p:nvPicPr>
        <p:blipFill rotWithShape="1">
          <a:blip r:embed="rId5"/>
          <a:srcRect t="3590"/>
          <a:stretch/>
        </p:blipFill>
        <p:spPr>
          <a:xfrm>
            <a:off x="2046351" y="2347414"/>
            <a:ext cx="8096250" cy="4510586"/>
          </a:xfrm>
          <a:prstGeom prst="rect">
            <a:avLst/>
          </a:prstGeom>
          <a:ln>
            <a:noFill/>
          </a:ln>
          <a:effectLst>
            <a:softEdge rad="112500"/>
          </a:effectLst>
        </p:spPr>
      </p:pic>
      <p:pic>
        <p:nvPicPr>
          <p:cNvPr id="35" name="Picture 34" descr="A picture containing text&#10;&#10;Description automatically generated">
            <a:extLst>
              <a:ext uri="{FF2B5EF4-FFF2-40B4-BE49-F238E27FC236}">
                <a16:creationId xmlns:a16="http://schemas.microsoft.com/office/drawing/2014/main" id="{E04EE5CA-017A-D246-8D78-66B10A9BE73C}"/>
              </a:ext>
            </a:extLst>
          </p:cNvPr>
          <p:cNvPicPr>
            <a:picLocks noChangeAspect="1"/>
          </p:cNvPicPr>
          <p:nvPr/>
        </p:nvPicPr>
        <p:blipFill rotWithShape="1">
          <a:blip r:embed="rId6"/>
          <a:srcRect l="12879" t="14351" r="17620" b="11253"/>
          <a:stretch/>
        </p:blipFill>
        <p:spPr>
          <a:xfrm>
            <a:off x="2168271" y="5248159"/>
            <a:ext cx="865632" cy="926593"/>
          </a:xfrm>
          <a:prstGeom prst="rect">
            <a:avLst/>
          </a:prstGeom>
        </p:spPr>
      </p:pic>
    </p:spTree>
    <p:extLst>
      <p:ext uri="{BB962C8B-B14F-4D97-AF65-F5344CB8AC3E}">
        <p14:creationId xmlns:p14="http://schemas.microsoft.com/office/powerpoint/2010/main" val="2314052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6"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68" name="Rectangle 6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9D271C-B614-8E42-8441-FC4D5C95886D}"/>
              </a:ext>
            </a:extLst>
          </p:cNvPr>
          <p:cNvSpPr>
            <a:spLocks noGrp="1"/>
          </p:cNvSpPr>
          <p:nvPr>
            <p:ph type="title"/>
          </p:nvPr>
        </p:nvSpPr>
        <p:spPr>
          <a:xfrm>
            <a:off x="5297762" y="640080"/>
            <a:ext cx="6251110" cy="3566160"/>
          </a:xfrm>
        </p:spPr>
        <p:txBody>
          <a:bodyPr vert="horz" lIns="91440" tIns="45720" rIns="91440" bIns="45720" rtlCol="0" anchor="b">
            <a:normAutofit/>
          </a:bodyPr>
          <a:lstStyle/>
          <a:p>
            <a:pPr>
              <a:lnSpc>
                <a:spcPct val="90000"/>
              </a:lnSpc>
            </a:pPr>
            <a:r>
              <a:rPr lang="en-US" sz="7200" dirty="0"/>
              <a:t>Code Review: Credit Approval</a:t>
            </a:r>
          </a:p>
        </p:txBody>
      </p:sp>
      <p:sp>
        <p:nvSpPr>
          <p:cNvPr id="70" name="Rectangle 6">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E59E2B"/>
          </a:solidFill>
          <a:ln w="38100" cap="rnd">
            <a:solidFill>
              <a:srgbClr val="E59E2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3A315D0-C06C-79A7-5640-1E989A5139A3}"/>
              </a:ext>
            </a:extLst>
          </p:cNvPr>
          <p:cNvPicPr>
            <a:picLocks noChangeAspect="1"/>
          </p:cNvPicPr>
          <p:nvPr/>
        </p:nvPicPr>
        <p:blipFill rotWithShape="1">
          <a:blip r:embed="rId2"/>
          <a:srcRect l="39352" r="15008"/>
          <a:stretch/>
        </p:blipFill>
        <p:spPr>
          <a:xfrm>
            <a:off x="0" y="-1"/>
            <a:ext cx="4347220" cy="6857999"/>
          </a:xfrm>
          <a:prstGeom prst="rect">
            <a:avLst/>
          </a:prstGeom>
          <a:effectLst>
            <a:glow>
              <a:schemeClr val="accent1">
                <a:alpha val="40000"/>
              </a:schemeClr>
            </a:glow>
            <a:softEdge rad="25400"/>
          </a:effectLst>
        </p:spPr>
      </p:pic>
    </p:spTree>
    <p:extLst>
      <p:ext uri="{BB962C8B-B14F-4D97-AF65-F5344CB8AC3E}">
        <p14:creationId xmlns:p14="http://schemas.microsoft.com/office/powerpoint/2010/main" val="1361330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1"/>
          </a:solidFill>
          <a:ln w="8199"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C7CCC465-140F-B442-A195-EC057B84C1CB}"/>
              </a:ext>
            </a:extLst>
          </p:cNvPr>
          <p:cNvSpPr>
            <a:spLocks noGrp="1"/>
          </p:cNvSpPr>
          <p:nvPr>
            <p:ph type="title"/>
          </p:nvPr>
        </p:nvSpPr>
        <p:spPr>
          <a:xfrm>
            <a:off x="838200" y="401221"/>
            <a:ext cx="10515600" cy="1348065"/>
          </a:xfrm>
        </p:spPr>
        <p:txBody>
          <a:bodyPr>
            <a:noAutofit/>
          </a:bodyPr>
          <a:lstStyle/>
          <a:p>
            <a:r>
              <a:rPr lang="en-US" dirty="0">
                <a:solidFill>
                  <a:schemeClr val="bg1"/>
                </a:solidFill>
              </a:rPr>
              <a:t>Results: Credit Approval Prediction</a:t>
            </a:r>
          </a:p>
        </p:txBody>
      </p:sp>
      <p:pic>
        <p:nvPicPr>
          <p:cNvPr id="5" name="Content Placeholder 4">
            <a:extLst>
              <a:ext uri="{FF2B5EF4-FFF2-40B4-BE49-F238E27FC236}">
                <a16:creationId xmlns:a16="http://schemas.microsoft.com/office/drawing/2014/main" id="{D2411F8D-2B3C-09B5-1470-9A978D5D0276}"/>
              </a:ext>
            </a:extLst>
          </p:cNvPr>
          <p:cNvPicPr>
            <a:picLocks noGrp="1" noChangeAspect="1"/>
          </p:cNvPicPr>
          <p:nvPr>
            <p:ph idx="1"/>
          </p:nvPr>
        </p:nvPicPr>
        <p:blipFill>
          <a:blip r:embed="rId2"/>
          <a:stretch>
            <a:fillRect/>
          </a:stretch>
        </p:blipFill>
        <p:spPr>
          <a:xfrm>
            <a:off x="3612533" y="1603168"/>
            <a:ext cx="4963886" cy="5254832"/>
          </a:xfrm>
        </p:spPr>
      </p:pic>
      <p:cxnSp>
        <p:nvCxnSpPr>
          <p:cNvPr id="4" name="Straight Arrow Connector 3">
            <a:extLst>
              <a:ext uri="{FF2B5EF4-FFF2-40B4-BE49-F238E27FC236}">
                <a16:creationId xmlns:a16="http://schemas.microsoft.com/office/drawing/2014/main" id="{F5648EDF-1696-AB00-1DC6-23DC9A543514}"/>
              </a:ext>
            </a:extLst>
          </p:cNvPr>
          <p:cNvCxnSpPr/>
          <p:nvPr/>
        </p:nvCxnSpPr>
        <p:spPr>
          <a:xfrm flipV="1">
            <a:off x="2420112" y="4831080"/>
            <a:ext cx="1192421" cy="6553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01829E4B-D92E-C5D7-347D-9F1F19389D34}"/>
              </a:ext>
            </a:extLst>
          </p:cNvPr>
          <p:cNvCxnSpPr/>
          <p:nvPr/>
        </p:nvCxnSpPr>
        <p:spPr>
          <a:xfrm>
            <a:off x="2420112" y="5486400"/>
            <a:ext cx="1192421" cy="3962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FABF10CA-ECB1-5758-501E-78EA3C292C17}"/>
              </a:ext>
            </a:extLst>
          </p:cNvPr>
          <p:cNvSpPr/>
          <p:nvPr/>
        </p:nvSpPr>
        <p:spPr>
          <a:xfrm>
            <a:off x="3612533" y="4709160"/>
            <a:ext cx="5241907" cy="289560"/>
          </a:xfrm>
          <a:prstGeom prst="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1" name="Rectangle 10">
            <a:extLst>
              <a:ext uri="{FF2B5EF4-FFF2-40B4-BE49-F238E27FC236}">
                <a16:creationId xmlns:a16="http://schemas.microsoft.com/office/drawing/2014/main" id="{2972CD46-0650-0AD2-B5A5-10B3989F3CBF}"/>
              </a:ext>
            </a:extLst>
          </p:cNvPr>
          <p:cNvSpPr/>
          <p:nvPr/>
        </p:nvSpPr>
        <p:spPr>
          <a:xfrm>
            <a:off x="3612533" y="5730240"/>
            <a:ext cx="5241907" cy="243840"/>
          </a:xfrm>
          <a:prstGeom prst="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13" name="Picture 12">
            <a:extLst>
              <a:ext uri="{FF2B5EF4-FFF2-40B4-BE49-F238E27FC236}">
                <a16:creationId xmlns:a16="http://schemas.microsoft.com/office/drawing/2014/main" id="{2BE343E5-AF26-142F-A5E8-9E0C991122AB}"/>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385388" y="4932849"/>
            <a:ext cx="883920" cy="883920"/>
          </a:xfrm>
          <a:prstGeom prst="rect">
            <a:avLst/>
          </a:prstGeom>
        </p:spPr>
      </p:pic>
    </p:spTree>
    <p:extLst>
      <p:ext uri="{BB962C8B-B14F-4D97-AF65-F5344CB8AC3E}">
        <p14:creationId xmlns:p14="http://schemas.microsoft.com/office/powerpoint/2010/main" val="2896230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6"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he Hand"/>
              <a:ea typeface="+mn-ea"/>
              <a:cs typeface="+mn-cs"/>
            </a:endParaRPr>
          </a:p>
        </p:txBody>
      </p:sp>
      <p:sp useBgFill="1">
        <p:nvSpPr>
          <p:cNvPr id="68" name="Rectangle 6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sp>
        <p:nvSpPr>
          <p:cNvPr id="2" name="Title 1">
            <a:extLst>
              <a:ext uri="{FF2B5EF4-FFF2-40B4-BE49-F238E27FC236}">
                <a16:creationId xmlns:a16="http://schemas.microsoft.com/office/drawing/2014/main" id="{C19D271C-B614-8E42-8441-FC4D5C95886D}"/>
              </a:ext>
            </a:extLst>
          </p:cNvPr>
          <p:cNvSpPr>
            <a:spLocks noGrp="1"/>
          </p:cNvSpPr>
          <p:nvPr>
            <p:ph type="title"/>
          </p:nvPr>
        </p:nvSpPr>
        <p:spPr>
          <a:xfrm>
            <a:off x="5297762" y="640080"/>
            <a:ext cx="6251110" cy="3566160"/>
          </a:xfrm>
        </p:spPr>
        <p:txBody>
          <a:bodyPr vert="horz" lIns="91440" tIns="45720" rIns="91440" bIns="45720" rtlCol="0" anchor="b">
            <a:normAutofit/>
          </a:bodyPr>
          <a:lstStyle/>
          <a:p>
            <a:pPr>
              <a:lnSpc>
                <a:spcPct val="90000"/>
              </a:lnSpc>
            </a:pPr>
            <a:r>
              <a:rPr lang="en-US" sz="7200" dirty="0"/>
              <a:t>Code Review: Credit </a:t>
            </a:r>
            <a:br>
              <a:rPr lang="en-US" sz="7200" dirty="0"/>
            </a:br>
            <a:r>
              <a:rPr lang="en-US" sz="7200" dirty="0"/>
              <a:t>Default</a:t>
            </a:r>
          </a:p>
        </p:txBody>
      </p:sp>
      <p:sp>
        <p:nvSpPr>
          <p:cNvPr id="70" name="Rectangle 6">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4409267"/>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E59E2B"/>
          </a:solidFill>
          <a:ln w="38100" cap="rnd">
            <a:solidFill>
              <a:srgbClr val="E59E2B"/>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pic>
        <p:nvPicPr>
          <p:cNvPr id="5" name="Picture 4">
            <a:extLst>
              <a:ext uri="{FF2B5EF4-FFF2-40B4-BE49-F238E27FC236}">
                <a16:creationId xmlns:a16="http://schemas.microsoft.com/office/drawing/2014/main" id="{96378E98-1739-C34A-42AD-A4FEEEA6F4C2}"/>
              </a:ext>
            </a:extLst>
          </p:cNvPr>
          <p:cNvPicPr>
            <a:picLocks noChangeAspect="1"/>
          </p:cNvPicPr>
          <p:nvPr/>
        </p:nvPicPr>
        <p:blipFill rotWithShape="1">
          <a:blip r:embed="rId2"/>
          <a:srcRect l="21009" r="34950"/>
          <a:stretch/>
        </p:blipFill>
        <p:spPr>
          <a:xfrm>
            <a:off x="0" y="1756"/>
            <a:ext cx="4358244" cy="6856244"/>
          </a:xfrm>
          <a:prstGeom prst="rect">
            <a:avLst/>
          </a:prstGeom>
          <a:effectLst>
            <a:glow>
              <a:schemeClr val="accent1">
                <a:alpha val="40000"/>
              </a:schemeClr>
            </a:glow>
            <a:softEdge rad="25400"/>
          </a:effectLst>
        </p:spPr>
      </p:pic>
    </p:spTree>
    <p:extLst>
      <p:ext uri="{BB962C8B-B14F-4D97-AF65-F5344CB8AC3E}">
        <p14:creationId xmlns:p14="http://schemas.microsoft.com/office/powerpoint/2010/main" val="13592272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C17DE74-01C9-4859-B65A-85CF999E85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he Hand"/>
              <a:ea typeface="+mn-ea"/>
              <a:cs typeface="+mn-cs"/>
            </a:endParaRPr>
          </a:p>
        </p:txBody>
      </p:sp>
      <p:sp>
        <p:nvSpPr>
          <p:cNvPr id="10" name="Freeform: Shape 9">
            <a:extLst>
              <a:ext uri="{FF2B5EF4-FFF2-40B4-BE49-F238E27FC236}">
                <a16:creationId xmlns:a16="http://schemas.microsoft.com/office/drawing/2014/main" id="{068C0432-0E90-4CC1-8CD3-D44A90DF07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347414"/>
          </a:xfrm>
          <a:custGeom>
            <a:avLst/>
            <a:gdLst>
              <a:gd name="connsiteX0" fmla="*/ 0 w 12192000"/>
              <a:gd name="connsiteY0" fmla="*/ 0 h 2347414"/>
              <a:gd name="connsiteX1" fmla="*/ 12192000 w 12192000"/>
              <a:gd name="connsiteY1" fmla="*/ 0 h 2347414"/>
              <a:gd name="connsiteX2" fmla="*/ 12192000 w 12192000"/>
              <a:gd name="connsiteY2" fmla="*/ 1736458 h 2347414"/>
              <a:gd name="connsiteX3" fmla="*/ 11967601 w 12192000"/>
              <a:gd name="connsiteY3" fmla="*/ 1784034 h 2347414"/>
              <a:gd name="connsiteX4" fmla="*/ 10829000 w 12192000"/>
              <a:gd name="connsiteY4" fmla="*/ 1983294 h 2347414"/>
              <a:gd name="connsiteX5" fmla="*/ 10743779 w 12192000"/>
              <a:gd name="connsiteY5" fmla="*/ 1996027 h 2347414"/>
              <a:gd name="connsiteX6" fmla="*/ 10829254 w 12192000"/>
              <a:gd name="connsiteY6" fmla="*/ 1987751 h 2347414"/>
              <a:gd name="connsiteX7" fmla="*/ 10847162 w 12192000"/>
              <a:gd name="connsiteY7" fmla="*/ 1988388 h 2347414"/>
              <a:gd name="connsiteX8" fmla="*/ 11575155 w 12192000"/>
              <a:gd name="connsiteY8" fmla="*/ 1921415 h 2347414"/>
              <a:gd name="connsiteX9" fmla="*/ 12192000 w 12192000"/>
              <a:gd name="connsiteY9" fmla="*/ 1851213 h 2347414"/>
              <a:gd name="connsiteX10" fmla="*/ 12192000 w 12192000"/>
              <a:gd name="connsiteY10" fmla="*/ 1907356 h 2347414"/>
              <a:gd name="connsiteX11" fmla="*/ 12035532 w 12192000"/>
              <a:gd name="connsiteY11" fmla="*/ 1927033 h 2347414"/>
              <a:gd name="connsiteX12" fmla="*/ 11576932 w 12192000"/>
              <a:gd name="connsiteY12" fmla="*/ 1976291 h 2347414"/>
              <a:gd name="connsiteX13" fmla="*/ 10627316 w 12192000"/>
              <a:gd name="connsiteY13" fmla="*/ 2061470 h 2347414"/>
              <a:gd name="connsiteX14" fmla="*/ 9804196 w 12192000"/>
              <a:gd name="connsiteY14" fmla="*/ 2123478 h 2347414"/>
              <a:gd name="connsiteX15" fmla="*/ 9243851 w 12192000"/>
              <a:gd name="connsiteY15" fmla="*/ 2180008 h 2347414"/>
              <a:gd name="connsiteX16" fmla="*/ 8731259 w 12192000"/>
              <a:gd name="connsiteY16" fmla="*/ 2225081 h 2347414"/>
              <a:gd name="connsiteX17" fmla="*/ 8065752 w 12192000"/>
              <a:gd name="connsiteY17" fmla="*/ 2271681 h 2347414"/>
              <a:gd name="connsiteX18" fmla="*/ 7658065 w 12192000"/>
              <a:gd name="connsiteY18" fmla="*/ 2292562 h 2347414"/>
              <a:gd name="connsiteX19" fmla="*/ 6531024 w 12192000"/>
              <a:gd name="connsiteY19" fmla="*/ 2324138 h 2347414"/>
              <a:gd name="connsiteX20" fmla="*/ 6178331 w 12192000"/>
              <a:gd name="connsiteY20" fmla="*/ 2345655 h 2347414"/>
              <a:gd name="connsiteX21" fmla="*/ 5977282 w 12192000"/>
              <a:gd name="connsiteY21" fmla="*/ 2344127 h 2347414"/>
              <a:gd name="connsiteX22" fmla="*/ 5367658 w 12192000"/>
              <a:gd name="connsiteY22" fmla="*/ 2329230 h 2347414"/>
              <a:gd name="connsiteX23" fmla="*/ 4387306 w 12192000"/>
              <a:gd name="connsiteY23" fmla="*/ 2288614 h 2347414"/>
              <a:gd name="connsiteX24" fmla="*/ 4180287 w 12192000"/>
              <a:gd name="connsiteY24" fmla="*/ 2280211 h 2347414"/>
              <a:gd name="connsiteX25" fmla="*/ 3842199 w 12192000"/>
              <a:gd name="connsiteY25" fmla="*/ 2257039 h 2347414"/>
              <a:gd name="connsiteX26" fmla="*/ 3730309 w 12192000"/>
              <a:gd name="connsiteY26" fmla="*/ 2251182 h 2347414"/>
              <a:gd name="connsiteX27" fmla="*/ 3425496 w 12192000"/>
              <a:gd name="connsiteY27" fmla="*/ 2231320 h 2347414"/>
              <a:gd name="connsiteX28" fmla="*/ 3076106 w 12192000"/>
              <a:gd name="connsiteY28" fmla="*/ 2201781 h 2347414"/>
              <a:gd name="connsiteX29" fmla="*/ 2819682 w 12192000"/>
              <a:gd name="connsiteY29" fmla="*/ 2182427 h 2347414"/>
              <a:gd name="connsiteX30" fmla="*/ 2525539 w 12192000"/>
              <a:gd name="connsiteY30" fmla="*/ 2152888 h 2347414"/>
              <a:gd name="connsiteX31" fmla="*/ 2311915 w 12192000"/>
              <a:gd name="connsiteY31" fmla="*/ 2133536 h 2347414"/>
              <a:gd name="connsiteX32" fmla="*/ 2054223 w 12192000"/>
              <a:gd name="connsiteY32" fmla="*/ 2104760 h 2347414"/>
              <a:gd name="connsiteX33" fmla="*/ 1865367 w 12192000"/>
              <a:gd name="connsiteY33" fmla="*/ 2084770 h 2347414"/>
              <a:gd name="connsiteX34" fmla="*/ 1629263 w 12192000"/>
              <a:gd name="connsiteY34" fmla="*/ 2055996 h 2347414"/>
              <a:gd name="connsiteX35" fmla="*/ 1458823 w 12192000"/>
              <a:gd name="connsiteY35" fmla="*/ 2035751 h 2347414"/>
              <a:gd name="connsiteX36" fmla="*/ 1241390 w 12192000"/>
              <a:gd name="connsiteY36" fmla="*/ 2007103 h 2347414"/>
              <a:gd name="connsiteX37" fmla="*/ 1047453 w 12192000"/>
              <a:gd name="connsiteY37" fmla="*/ 1980748 h 2347414"/>
              <a:gd name="connsiteX38" fmla="*/ 814907 w 12192000"/>
              <a:gd name="connsiteY38" fmla="*/ 1949045 h 2347414"/>
              <a:gd name="connsiteX39" fmla="*/ 592649 w 12192000"/>
              <a:gd name="connsiteY39" fmla="*/ 1913776 h 2347414"/>
              <a:gd name="connsiteX40" fmla="*/ 343591 w 12192000"/>
              <a:gd name="connsiteY40" fmla="*/ 1872650 h 2347414"/>
              <a:gd name="connsiteX41" fmla="*/ 35731 w 12192000"/>
              <a:gd name="connsiteY41" fmla="*/ 1821722 h 2347414"/>
              <a:gd name="connsiteX42" fmla="*/ 0 w 12192000"/>
              <a:gd name="connsiteY42" fmla="*/ 1814848 h 2347414"/>
              <a:gd name="connsiteX43" fmla="*/ 0 w 12192000"/>
              <a:gd name="connsiteY43" fmla="*/ 1758489 h 2347414"/>
              <a:gd name="connsiteX44" fmla="*/ 274248 w 12192000"/>
              <a:gd name="connsiteY44" fmla="*/ 1808735 h 2347414"/>
              <a:gd name="connsiteX45" fmla="*/ 498157 w 12192000"/>
              <a:gd name="connsiteY45" fmla="*/ 1846167 h 2347414"/>
              <a:gd name="connsiteX46" fmla="*/ 722828 w 12192000"/>
              <a:gd name="connsiteY46" fmla="*/ 1878635 h 2347414"/>
              <a:gd name="connsiteX47" fmla="*/ 949913 w 12192000"/>
              <a:gd name="connsiteY47" fmla="*/ 1912375 h 2347414"/>
              <a:gd name="connsiteX48" fmla="*/ 1195414 w 12192000"/>
              <a:gd name="connsiteY48" fmla="*/ 1947516 h 2347414"/>
              <a:gd name="connsiteX49" fmla="*/ 1342867 w 12192000"/>
              <a:gd name="connsiteY49" fmla="*/ 1968397 h 2347414"/>
              <a:gd name="connsiteX50" fmla="*/ 1518007 w 12192000"/>
              <a:gd name="connsiteY50" fmla="*/ 1988006 h 2347414"/>
              <a:gd name="connsiteX51" fmla="*/ 1701403 w 12192000"/>
              <a:gd name="connsiteY51" fmla="*/ 2010669 h 2347414"/>
              <a:gd name="connsiteX52" fmla="*/ 1879210 w 12192000"/>
              <a:gd name="connsiteY52" fmla="*/ 2031167 h 2347414"/>
              <a:gd name="connsiteX53" fmla="*/ 2068702 w 12192000"/>
              <a:gd name="connsiteY53" fmla="*/ 2052940 h 2347414"/>
              <a:gd name="connsiteX54" fmla="*/ 2212090 w 12192000"/>
              <a:gd name="connsiteY54" fmla="*/ 2067583 h 2347414"/>
              <a:gd name="connsiteX55" fmla="*/ 2416949 w 12192000"/>
              <a:gd name="connsiteY55" fmla="*/ 2089609 h 2347414"/>
              <a:gd name="connsiteX56" fmla="*/ 2582055 w 12192000"/>
              <a:gd name="connsiteY56" fmla="*/ 2105397 h 2347414"/>
              <a:gd name="connsiteX57" fmla="*/ 2802282 w 12192000"/>
              <a:gd name="connsiteY57" fmla="*/ 2126405 h 2347414"/>
              <a:gd name="connsiteX58" fmla="*/ 2984916 w 12192000"/>
              <a:gd name="connsiteY58" fmla="*/ 2141684 h 2347414"/>
              <a:gd name="connsiteX59" fmla="*/ 3241847 w 12192000"/>
              <a:gd name="connsiteY59" fmla="*/ 2164094 h 2347414"/>
              <a:gd name="connsiteX60" fmla="*/ 3439848 w 12192000"/>
              <a:gd name="connsiteY60" fmla="*/ 2176826 h 2347414"/>
              <a:gd name="connsiteX61" fmla="*/ 3658678 w 12192000"/>
              <a:gd name="connsiteY61" fmla="*/ 2194523 h 2347414"/>
              <a:gd name="connsiteX62" fmla="*/ 3881317 w 12192000"/>
              <a:gd name="connsiteY62" fmla="*/ 2206491 h 2347414"/>
              <a:gd name="connsiteX63" fmla="*/ 4148916 w 12192000"/>
              <a:gd name="connsiteY63" fmla="*/ 2225081 h 2347414"/>
              <a:gd name="connsiteX64" fmla="*/ 4468337 w 12192000"/>
              <a:gd name="connsiteY64" fmla="*/ 2237813 h 2347414"/>
              <a:gd name="connsiteX65" fmla="*/ 4605375 w 12192000"/>
              <a:gd name="connsiteY65" fmla="*/ 2240232 h 2347414"/>
              <a:gd name="connsiteX66" fmla="*/ 4527647 w 12192000"/>
              <a:gd name="connsiteY66" fmla="*/ 2236412 h 2347414"/>
              <a:gd name="connsiteX67" fmla="*/ 4175589 w 12192000"/>
              <a:gd name="connsiteY67" fmla="*/ 2212985 h 2347414"/>
              <a:gd name="connsiteX68" fmla="*/ 3988255 w 12192000"/>
              <a:gd name="connsiteY68" fmla="*/ 2200253 h 2347414"/>
              <a:gd name="connsiteX69" fmla="*/ 3686492 w 12192000"/>
              <a:gd name="connsiteY69" fmla="*/ 2176062 h 2347414"/>
              <a:gd name="connsiteX70" fmla="*/ 3517320 w 12192000"/>
              <a:gd name="connsiteY70" fmla="*/ 2163330 h 2347414"/>
              <a:gd name="connsiteX71" fmla="*/ 3258357 w 12192000"/>
              <a:gd name="connsiteY71" fmla="*/ 2139519 h 2347414"/>
              <a:gd name="connsiteX72" fmla="*/ 3101506 w 12192000"/>
              <a:gd name="connsiteY72" fmla="*/ 2126787 h 2347414"/>
              <a:gd name="connsiteX73" fmla="*/ 2809395 w 12192000"/>
              <a:gd name="connsiteY73" fmla="*/ 2097502 h 2347414"/>
              <a:gd name="connsiteX74" fmla="*/ 2598566 w 12192000"/>
              <a:gd name="connsiteY74" fmla="*/ 2078532 h 2347414"/>
              <a:gd name="connsiteX75" fmla="*/ 2337444 w 12192000"/>
              <a:gd name="connsiteY75" fmla="*/ 2048611 h 2347414"/>
              <a:gd name="connsiteX76" fmla="*/ 2091054 w 12192000"/>
              <a:gd name="connsiteY76" fmla="*/ 2023146 h 2347414"/>
              <a:gd name="connsiteX77" fmla="*/ 1755761 w 12192000"/>
              <a:gd name="connsiteY77" fmla="*/ 1981384 h 2347414"/>
              <a:gd name="connsiteX78" fmla="*/ 1441169 w 12192000"/>
              <a:gd name="connsiteY78" fmla="*/ 1943824 h 2347414"/>
              <a:gd name="connsiteX79" fmla="*/ 1017607 w 12192000"/>
              <a:gd name="connsiteY79" fmla="*/ 1883345 h 2347414"/>
              <a:gd name="connsiteX80" fmla="*/ 594427 w 12192000"/>
              <a:gd name="connsiteY80" fmla="*/ 1821849 h 2347414"/>
              <a:gd name="connsiteX81" fmla="*/ 200711 w 12192000"/>
              <a:gd name="connsiteY81" fmla="*/ 1755132 h 2347414"/>
              <a:gd name="connsiteX82" fmla="*/ 0 w 12192000"/>
              <a:gd name="connsiteY82" fmla="*/ 1718743 h 234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2192000" h="2347414">
                <a:moveTo>
                  <a:pt x="0" y="0"/>
                </a:moveTo>
                <a:lnTo>
                  <a:pt x="12192000" y="0"/>
                </a:lnTo>
                <a:lnTo>
                  <a:pt x="12192000" y="1736458"/>
                </a:lnTo>
                <a:lnTo>
                  <a:pt x="11967601" y="1784034"/>
                </a:lnTo>
                <a:cubicBezTo>
                  <a:pt x="11589888" y="1859409"/>
                  <a:pt x="11209762" y="1923961"/>
                  <a:pt x="10829000" y="1983294"/>
                </a:cubicBezTo>
                <a:lnTo>
                  <a:pt x="10743779" y="1996027"/>
                </a:lnTo>
                <a:cubicBezTo>
                  <a:pt x="10772495" y="1996778"/>
                  <a:pt x="10801211" y="1993989"/>
                  <a:pt x="10829254" y="1987751"/>
                </a:cubicBezTo>
                <a:cubicBezTo>
                  <a:pt x="10835198" y="1988337"/>
                  <a:pt x="10841180" y="1988553"/>
                  <a:pt x="10847162" y="1988388"/>
                </a:cubicBezTo>
                <a:cubicBezTo>
                  <a:pt x="11090123" y="1968907"/>
                  <a:pt x="11332703" y="1945734"/>
                  <a:pt x="11575155" y="1921415"/>
                </a:cubicBezTo>
                <a:lnTo>
                  <a:pt x="12192000" y="1851213"/>
                </a:lnTo>
                <a:lnTo>
                  <a:pt x="12192000" y="1907356"/>
                </a:lnTo>
                <a:lnTo>
                  <a:pt x="12035532" y="1927033"/>
                </a:lnTo>
                <a:cubicBezTo>
                  <a:pt x="11882793" y="1944747"/>
                  <a:pt x="11729910" y="1961077"/>
                  <a:pt x="11576932" y="1976291"/>
                </a:cubicBezTo>
                <a:cubicBezTo>
                  <a:pt x="11260690" y="2008122"/>
                  <a:pt x="10944193" y="2037279"/>
                  <a:pt x="10627316" y="2061470"/>
                </a:cubicBezTo>
                <a:cubicBezTo>
                  <a:pt x="10352985" y="2082351"/>
                  <a:pt x="10078401" y="2100431"/>
                  <a:pt x="9804196" y="2123478"/>
                </a:cubicBezTo>
                <a:cubicBezTo>
                  <a:pt x="9617118" y="2139137"/>
                  <a:pt x="9430675" y="2161674"/>
                  <a:pt x="9243851" y="2180008"/>
                </a:cubicBezTo>
                <a:cubicBezTo>
                  <a:pt x="9073157" y="2196433"/>
                  <a:pt x="8902207" y="2211966"/>
                  <a:pt x="8731259" y="2225081"/>
                </a:cubicBezTo>
                <a:cubicBezTo>
                  <a:pt x="8509507" y="2242054"/>
                  <a:pt x="8287667" y="2257586"/>
                  <a:pt x="8065752" y="2271681"/>
                </a:cubicBezTo>
                <a:cubicBezTo>
                  <a:pt x="7929984" y="2280466"/>
                  <a:pt x="7793961" y="2285814"/>
                  <a:pt x="7658065" y="2292562"/>
                </a:cubicBezTo>
                <a:cubicBezTo>
                  <a:pt x="7282640" y="2311661"/>
                  <a:pt x="6906704" y="2314208"/>
                  <a:pt x="6531024" y="2324138"/>
                </a:cubicBezTo>
                <a:cubicBezTo>
                  <a:pt x="6413417" y="2327322"/>
                  <a:pt x="6295937" y="2338399"/>
                  <a:pt x="6178331" y="2345655"/>
                </a:cubicBezTo>
                <a:cubicBezTo>
                  <a:pt x="6111271" y="2349730"/>
                  <a:pt x="6044342" y="2345655"/>
                  <a:pt x="5977282" y="2344127"/>
                </a:cubicBezTo>
                <a:cubicBezTo>
                  <a:pt x="5774073" y="2338908"/>
                  <a:pt x="5570866" y="2334960"/>
                  <a:pt x="5367658" y="2329230"/>
                </a:cubicBezTo>
                <a:cubicBezTo>
                  <a:pt x="5040746" y="2319809"/>
                  <a:pt x="4713963" y="2306274"/>
                  <a:pt x="4387306" y="2288614"/>
                </a:cubicBezTo>
                <a:cubicBezTo>
                  <a:pt x="4318342" y="2284796"/>
                  <a:pt x="4249253" y="2284286"/>
                  <a:pt x="4180287" y="2280211"/>
                </a:cubicBezTo>
                <a:cubicBezTo>
                  <a:pt x="4067634" y="2273463"/>
                  <a:pt x="3954980" y="2265060"/>
                  <a:pt x="3842199" y="2257039"/>
                </a:cubicBezTo>
                <a:cubicBezTo>
                  <a:pt x="3804988" y="2254492"/>
                  <a:pt x="3767648" y="2254620"/>
                  <a:pt x="3730309" y="2251182"/>
                </a:cubicBezTo>
                <a:cubicBezTo>
                  <a:pt x="3628704" y="2242142"/>
                  <a:pt x="3527101" y="2238449"/>
                  <a:pt x="3425496" y="2231320"/>
                </a:cubicBezTo>
                <a:cubicBezTo>
                  <a:pt x="3308906" y="2222534"/>
                  <a:pt x="3192569" y="2211330"/>
                  <a:pt x="3076106" y="2201781"/>
                </a:cubicBezTo>
                <a:cubicBezTo>
                  <a:pt x="2990757" y="2194905"/>
                  <a:pt x="2905157" y="2190067"/>
                  <a:pt x="2819682" y="2182427"/>
                </a:cubicBezTo>
                <a:cubicBezTo>
                  <a:pt x="2721507" y="2173515"/>
                  <a:pt x="2623586" y="2162311"/>
                  <a:pt x="2525539" y="2152888"/>
                </a:cubicBezTo>
                <a:cubicBezTo>
                  <a:pt x="2454289" y="2145886"/>
                  <a:pt x="2383038" y="2140920"/>
                  <a:pt x="2311915" y="2133536"/>
                </a:cubicBezTo>
                <a:cubicBezTo>
                  <a:pt x="2225933" y="2124749"/>
                  <a:pt x="2140204" y="2114182"/>
                  <a:pt x="2054223" y="2104760"/>
                </a:cubicBezTo>
                <a:cubicBezTo>
                  <a:pt x="1990719" y="2097758"/>
                  <a:pt x="1928233" y="2092028"/>
                  <a:pt x="1865367" y="2084770"/>
                </a:cubicBezTo>
                <a:cubicBezTo>
                  <a:pt x="1786622" y="2075603"/>
                  <a:pt x="1708006" y="2065545"/>
                  <a:pt x="1629263" y="2055996"/>
                </a:cubicBezTo>
                <a:cubicBezTo>
                  <a:pt x="1572492" y="2049120"/>
                  <a:pt x="1515595" y="2043264"/>
                  <a:pt x="1458823" y="2035751"/>
                </a:cubicBezTo>
                <a:cubicBezTo>
                  <a:pt x="1386303" y="2026585"/>
                  <a:pt x="1313784" y="2016780"/>
                  <a:pt x="1241390" y="2007103"/>
                </a:cubicBezTo>
                <a:lnTo>
                  <a:pt x="1047453" y="1980748"/>
                </a:lnTo>
                <a:cubicBezTo>
                  <a:pt x="969980" y="1970180"/>
                  <a:pt x="892254" y="1960377"/>
                  <a:pt x="814907" y="1949045"/>
                </a:cubicBezTo>
                <a:cubicBezTo>
                  <a:pt x="740609" y="1938094"/>
                  <a:pt x="666692" y="1925744"/>
                  <a:pt x="592649" y="1913776"/>
                </a:cubicBezTo>
                <a:cubicBezTo>
                  <a:pt x="509587" y="1900280"/>
                  <a:pt x="426653" y="1886274"/>
                  <a:pt x="343591" y="1872650"/>
                </a:cubicBezTo>
                <a:cubicBezTo>
                  <a:pt x="240972" y="1855716"/>
                  <a:pt x="138225" y="1839673"/>
                  <a:pt x="35731" y="1821722"/>
                </a:cubicBezTo>
                <a:lnTo>
                  <a:pt x="0" y="1814848"/>
                </a:lnTo>
                <a:lnTo>
                  <a:pt x="0" y="1758489"/>
                </a:lnTo>
                <a:lnTo>
                  <a:pt x="274248" y="1808735"/>
                </a:lnTo>
                <a:cubicBezTo>
                  <a:pt x="348926" y="1821467"/>
                  <a:pt x="423604" y="1832798"/>
                  <a:pt x="498157" y="1846167"/>
                </a:cubicBezTo>
                <a:cubicBezTo>
                  <a:pt x="572708" y="1859536"/>
                  <a:pt x="647896" y="1867813"/>
                  <a:pt x="722828" y="1878635"/>
                </a:cubicBezTo>
                <a:cubicBezTo>
                  <a:pt x="797762" y="1889457"/>
                  <a:pt x="874219" y="1901426"/>
                  <a:pt x="949913" y="1912375"/>
                </a:cubicBezTo>
                <a:cubicBezTo>
                  <a:pt x="1031704" y="1924343"/>
                  <a:pt x="1113496" y="1935802"/>
                  <a:pt x="1195414" y="1947516"/>
                </a:cubicBezTo>
                <a:cubicBezTo>
                  <a:pt x="1244566" y="1954519"/>
                  <a:pt x="1293589" y="1962285"/>
                  <a:pt x="1342867" y="1968397"/>
                </a:cubicBezTo>
                <a:cubicBezTo>
                  <a:pt x="1401162" y="1975656"/>
                  <a:pt x="1459712" y="1981130"/>
                  <a:pt x="1518007" y="1988006"/>
                </a:cubicBezTo>
                <a:cubicBezTo>
                  <a:pt x="1579224" y="1995263"/>
                  <a:pt x="1640186" y="2003411"/>
                  <a:pt x="1701403" y="2010669"/>
                </a:cubicBezTo>
                <a:cubicBezTo>
                  <a:pt x="1762618" y="2017926"/>
                  <a:pt x="1820279" y="2024292"/>
                  <a:pt x="1879210" y="2031167"/>
                </a:cubicBezTo>
                <a:cubicBezTo>
                  <a:pt x="1942712" y="2038425"/>
                  <a:pt x="2006214" y="2046064"/>
                  <a:pt x="2068702" y="2052940"/>
                </a:cubicBezTo>
                <a:cubicBezTo>
                  <a:pt x="2116455" y="2058160"/>
                  <a:pt x="2164335" y="2062362"/>
                  <a:pt x="2212090" y="2067583"/>
                </a:cubicBezTo>
                <a:cubicBezTo>
                  <a:pt x="2280419" y="2074967"/>
                  <a:pt x="2348493" y="2085152"/>
                  <a:pt x="2416949" y="2089609"/>
                </a:cubicBezTo>
                <a:cubicBezTo>
                  <a:pt x="2472070" y="2093302"/>
                  <a:pt x="2526936" y="2099540"/>
                  <a:pt x="2582055" y="2105397"/>
                </a:cubicBezTo>
                <a:cubicBezTo>
                  <a:pt x="2655337" y="2113291"/>
                  <a:pt x="2729001" y="2119785"/>
                  <a:pt x="2802282" y="2126405"/>
                </a:cubicBezTo>
                <a:cubicBezTo>
                  <a:pt x="2862991" y="2131753"/>
                  <a:pt x="2924207" y="2136337"/>
                  <a:pt x="2984916" y="2141684"/>
                </a:cubicBezTo>
                <a:cubicBezTo>
                  <a:pt x="3070516" y="2149324"/>
                  <a:pt x="3156373" y="2152888"/>
                  <a:pt x="3241847" y="2164094"/>
                </a:cubicBezTo>
                <a:cubicBezTo>
                  <a:pt x="3307255" y="2172624"/>
                  <a:pt x="3374060" y="2169822"/>
                  <a:pt x="3439848" y="2176826"/>
                </a:cubicBezTo>
                <a:cubicBezTo>
                  <a:pt x="3512622" y="2184592"/>
                  <a:pt x="3585777" y="2186247"/>
                  <a:pt x="3658678" y="2194523"/>
                </a:cubicBezTo>
                <a:cubicBezTo>
                  <a:pt x="3731578" y="2202800"/>
                  <a:pt x="3807019" y="2201781"/>
                  <a:pt x="3881317" y="2206491"/>
                </a:cubicBezTo>
                <a:cubicBezTo>
                  <a:pt x="3970222" y="2212094"/>
                  <a:pt x="4059124" y="2223552"/>
                  <a:pt x="4148916" y="2225081"/>
                </a:cubicBezTo>
                <a:cubicBezTo>
                  <a:pt x="4255600" y="2226736"/>
                  <a:pt x="4361779" y="2236539"/>
                  <a:pt x="4468337" y="2237813"/>
                </a:cubicBezTo>
                <a:cubicBezTo>
                  <a:pt x="4511390" y="2238577"/>
                  <a:pt x="4554190" y="2246852"/>
                  <a:pt x="4605375" y="2240232"/>
                </a:cubicBezTo>
                <a:cubicBezTo>
                  <a:pt x="4574131" y="2238704"/>
                  <a:pt x="4550762" y="2237940"/>
                  <a:pt x="4527647" y="2236412"/>
                </a:cubicBezTo>
                <a:cubicBezTo>
                  <a:pt x="4410293" y="2228773"/>
                  <a:pt x="4292942" y="2220751"/>
                  <a:pt x="4175589" y="2212985"/>
                </a:cubicBezTo>
                <a:cubicBezTo>
                  <a:pt x="4113101" y="2208783"/>
                  <a:pt x="4050615" y="2205219"/>
                  <a:pt x="3988255" y="2200253"/>
                </a:cubicBezTo>
                <a:cubicBezTo>
                  <a:pt x="3887668" y="2192487"/>
                  <a:pt x="3787079" y="2184082"/>
                  <a:pt x="3686492" y="2176062"/>
                </a:cubicBezTo>
                <a:cubicBezTo>
                  <a:pt x="3630102" y="2171605"/>
                  <a:pt x="3573711" y="2168040"/>
                  <a:pt x="3517320" y="2163330"/>
                </a:cubicBezTo>
                <a:cubicBezTo>
                  <a:pt x="3430958" y="2155689"/>
                  <a:pt x="3344721" y="2147159"/>
                  <a:pt x="3258357" y="2139519"/>
                </a:cubicBezTo>
                <a:cubicBezTo>
                  <a:pt x="3206031" y="2134809"/>
                  <a:pt x="3153705" y="2131371"/>
                  <a:pt x="3101506" y="2126787"/>
                </a:cubicBezTo>
                <a:cubicBezTo>
                  <a:pt x="3004220" y="2117365"/>
                  <a:pt x="2907061" y="2106798"/>
                  <a:pt x="2809395" y="2097502"/>
                </a:cubicBezTo>
                <a:cubicBezTo>
                  <a:pt x="2739161" y="2090628"/>
                  <a:pt x="2668673" y="2085916"/>
                  <a:pt x="2598566" y="2078532"/>
                </a:cubicBezTo>
                <a:cubicBezTo>
                  <a:pt x="2511441" y="2069365"/>
                  <a:pt x="2424569" y="2058160"/>
                  <a:pt x="2337444" y="2048611"/>
                </a:cubicBezTo>
                <a:cubicBezTo>
                  <a:pt x="2255399" y="2039699"/>
                  <a:pt x="2173099" y="2032950"/>
                  <a:pt x="2091054" y="2023146"/>
                </a:cubicBezTo>
                <a:cubicBezTo>
                  <a:pt x="1979162" y="2010414"/>
                  <a:pt x="1867524" y="1995008"/>
                  <a:pt x="1755761" y="1981384"/>
                </a:cubicBezTo>
                <a:cubicBezTo>
                  <a:pt x="1650982" y="1968652"/>
                  <a:pt x="1545821" y="1957830"/>
                  <a:pt x="1441169" y="1943824"/>
                </a:cubicBezTo>
                <a:cubicBezTo>
                  <a:pt x="1299813" y="1924980"/>
                  <a:pt x="1158837" y="1903718"/>
                  <a:pt x="1017607" y="1883345"/>
                </a:cubicBezTo>
                <a:cubicBezTo>
                  <a:pt x="876378" y="1862974"/>
                  <a:pt x="735402" y="1844003"/>
                  <a:pt x="594427" y="1821849"/>
                </a:cubicBezTo>
                <a:cubicBezTo>
                  <a:pt x="462850" y="1801222"/>
                  <a:pt x="331526" y="1778304"/>
                  <a:pt x="200711" y="1755132"/>
                </a:cubicBezTo>
                <a:lnTo>
                  <a:pt x="0" y="1718743"/>
                </a:lnTo>
                <a:close/>
              </a:path>
            </a:pathLst>
          </a:custGeom>
          <a:solidFill>
            <a:schemeClr val="accent1"/>
          </a:solidFill>
          <a:ln w="819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The Hand"/>
              <a:ea typeface="+mn-ea"/>
              <a:cs typeface="+mn-cs"/>
            </a:endParaRPr>
          </a:p>
        </p:txBody>
      </p:sp>
      <p:sp>
        <p:nvSpPr>
          <p:cNvPr id="2" name="Title 1">
            <a:extLst>
              <a:ext uri="{FF2B5EF4-FFF2-40B4-BE49-F238E27FC236}">
                <a16:creationId xmlns:a16="http://schemas.microsoft.com/office/drawing/2014/main" id="{C7CCC465-140F-B442-A195-EC057B84C1CB}"/>
              </a:ext>
            </a:extLst>
          </p:cNvPr>
          <p:cNvSpPr>
            <a:spLocks noGrp="1"/>
          </p:cNvSpPr>
          <p:nvPr>
            <p:ph type="title"/>
          </p:nvPr>
        </p:nvSpPr>
        <p:spPr>
          <a:xfrm>
            <a:off x="838200" y="401221"/>
            <a:ext cx="10515600" cy="1348065"/>
          </a:xfrm>
        </p:spPr>
        <p:txBody>
          <a:bodyPr>
            <a:noAutofit/>
          </a:bodyPr>
          <a:lstStyle/>
          <a:p>
            <a:r>
              <a:rPr lang="en-US" dirty="0">
                <a:solidFill>
                  <a:schemeClr val="bg1"/>
                </a:solidFill>
              </a:rPr>
              <a:t>Results: Credit Default Prediction</a:t>
            </a:r>
          </a:p>
        </p:txBody>
      </p:sp>
      <p:pic>
        <p:nvPicPr>
          <p:cNvPr id="7" name="Picture 6">
            <a:extLst>
              <a:ext uri="{FF2B5EF4-FFF2-40B4-BE49-F238E27FC236}">
                <a16:creationId xmlns:a16="http://schemas.microsoft.com/office/drawing/2014/main" id="{38348FFD-A74E-6DA2-DA87-67FD91822B05}"/>
              </a:ext>
            </a:extLst>
          </p:cNvPr>
          <p:cNvPicPr>
            <a:picLocks noChangeAspect="1"/>
          </p:cNvPicPr>
          <p:nvPr/>
        </p:nvPicPr>
        <p:blipFill>
          <a:blip r:embed="rId2"/>
          <a:stretch>
            <a:fillRect/>
          </a:stretch>
        </p:blipFill>
        <p:spPr>
          <a:xfrm>
            <a:off x="3683785" y="1796298"/>
            <a:ext cx="4821382" cy="5061702"/>
          </a:xfrm>
          <a:prstGeom prst="rect">
            <a:avLst/>
          </a:prstGeom>
        </p:spPr>
      </p:pic>
      <p:cxnSp>
        <p:nvCxnSpPr>
          <p:cNvPr id="6" name="Straight Arrow Connector 5">
            <a:extLst>
              <a:ext uri="{FF2B5EF4-FFF2-40B4-BE49-F238E27FC236}">
                <a16:creationId xmlns:a16="http://schemas.microsoft.com/office/drawing/2014/main" id="{7E6B89B9-902F-04CC-DE1B-E36762B4648C}"/>
              </a:ext>
            </a:extLst>
          </p:cNvPr>
          <p:cNvCxnSpPr>
            <a:cxnSpLocks/>
            <a:endCxn id="11" idx="1"/>
          </p:cNvCxnSpPr>
          <p:nvPr/>
        </p:nvCxnSpPr>
        <p:spPr>
          <a:xfrm flipV="1">
            <a:off x="2420112" y="4610100"/>
            <a:ext cx="1193074" cy="876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9A8F1CA3-7B30-6405-8C81-622EC177FA07}"/>
              </a:ext>
            </a:extLst>
          </p:cNvPr>
          <p:cNvCxnSpPr>
            <a:cxnSpLocks/>
          </p:cNvCxnSpPr>
          <p:nvPr/>
        </p:nvCxnSpPr>
        <p:spPr>
          <a:xfrm flipV="1">
            <a:off x="2420112" y="5158739"/>
            <a:ext cx="1192421" cy="3276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959CE364-6B2D-6296-852A-788AE4DD4E3D}"/>
              </a:ext>
            </a:extLst>
          </p:cNvPr>
          <p:cNvSpPr/>
          <p:nvPr/>
        </p:nvSpPr>
        <p:spPr>
          <a:xfrm>
            <a:off x="3613186" y="4465320"/>
            <a:ext cx="5241907" cy="289560"/>
          </a:xfrm>
          <a:prstGeom prst="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2" name="Rectangle 11">
            <a:extLst>
              <a:ext uri="{FF2B5EF4-FFF2-40B4-BE49-F238E27FC236}">
                <a16:creationId xmlns:a16="http://schemas.microsoft.com/office/drawing/2014/main" id="{4CDD7331-841A-3045-82BF-33A7CAB580D9}"/>
              </a:ext>
            </a:extLst>
          </p:cNvPr>
          <p:cNvSpPr/>
          <p:nvPr/>
        </p:nvSpPr>
        <p:spPr>
          <a:xfrm>
            <a:off x="3615677" y="4801892"/>
            <a:ext cx="5239415" cy="356847"/>
          </a:xfrm>
          <a:prstGeom prst="rect">
            <a:avLst/>
          </a:prstGeom>
          <a:noFill/>
          <a:ln>
            <a:solidFill>
              <a:schemeClr val="accent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13" name="Picture 12">
            <a:extLst>
              <a:ext uri="{FF2B5EF4-FFF2-40B4-BE49-F238E27FC236}">
                <a16:creationId xmlns:a16="http://schemas.microsoft.com/office/drawing/2014/main" id="{078D6CC6-AE3F-4333-6CA0-D6459DE5C1C5}"/>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385388" y="4932849"/>
            <a:ext cx="883920" cy="883920"/>
          </a:xfrm>
          <a:prstGeom prst="rect">
            <a:avLst/>
          </a:prstGeom>
        </p:spPr>
      </p:pic>
    </p:spTree>
    <p:extLst>
      <p:ext uri="{BB962C8B-B14F-4D97-AF65-F5344CB8AC3E}">
        <p14:creationId xmlns:p14="http://schemas.microsoft.com/office/powerpoint/2010/main" val="1011448623"/>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1059</TotalTime>
  <Words>360</Words>
  <Application>Microsoft Office PowerPoint</Application>
  <PresentationFormat>Widescreen</PresentationFormat>
  <Paragraphs>30</Paragraphs>
  <Slides>13</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Bangla MN</vt:lpstr>
      <vt:lpstr>Calibri</vt:lpstr>
      <vt:lpstr>Modern Love</vt:lpstr>
      <vt:lpstr>The Hand</vt:lpstr>
      <vt:lpstr>Times New Roman</vt:lpstr>
      <vt:lpstr>SketchyVTI</vt:lpstr>
      <vt:lpstr>Credit Card Fraud Detection, Default Prediction and Approval Prediction Using Stacked Ensemble Technique</vt:lpstr>
      <vt:lpstr>Introduction</vt:lpstr>
      <vt:lpstr>Research Question</vt:lpstr>
      <vt:lpstr>Datasets</vt:lpstr>
      <vt:lpstr>Methodology</vt:lpstr>
      <vt:lpstr>Code Review: Credit Approval</vt:lpstr>
      <vt:lpstr>Results: Credit Approval Prediction</vt:lpstr>
      <vt:lpstr>Code Review: Credit  Default</vt:lpstr>
      <vt:lpstr>Results: Credit Default Prediction</vt:lpstr>
      <vt:lpstr>Code Review: Credit Card Fraud</vt:lpstr>
      <vt:lpstr>Results: Credit Fraud Detection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Traffic Data for New York City</dc:title>
  <dc:creator>Rupesh Sai Baba Chintakayala</dc:creator>
  <cp:lastModifiedBy>Abhinav thapa</cp:lastModifiedBy>
  <cp:revision>24</cp:revision>
  <dcterms:created xsi:type="dcterms:W3CDTF">2022-04-21T18:24:18Z</dcterms:created>
  <dcterms:modified xsi:type="dcterms:W3CDTF">2022-05-08T17:30:11Z</dcterms:modified>
</cp:coreProperties>
</file>

<file path=docProps/thumbnail.jpeg>
</file>